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3"/>
  </p:notesMasterIdLst>
  <p:sldIdLst>
    <p:sldId id="256" r:id="rId5"/>
    <p:sldId id="257" r:id="rId6"/>
    <p:sldId id="329" r:id="rId7"/>
    <p:sldId id="295" r:id="rId8"/>
    <p:sldId id="514" r:id="rId9"/>
    <p:sldId id="297" r:id="rId10"/>
    <p:sldId id="298" r:id="rId11"/>
    <p:sldId id="299" r:id="rId12"/>
    <p:sldId id="300" r:id="rId13"/>
    <p:sldId id="296" r:id="rId14"/>
    <p:sldId id="301" r:id="rId15"/>
    <p:sldId id="302" r:id="rId16"/>
    <p:sldId id="303" r:id="rId17"/>
    <p:sldId id="304" r:id="rId18"/>
    <p:sldId id="305" r:id="rId19"/>
    <p:sldId id="306" r:id="rId20"/>
    <p:sldId id="307" r:id="rId21"/>
    <p:sldId id="310" r:id="rId22"/>
    <p:sldId id="311" r:id="rId23"/>
    <p:sldId id="312" r:id="rId24"/>
    <p:sldId id="314" r:id="rId25"/>
    <p:sldId id="330" r:id="rId26"/>
    <p:sldId id="480" r:id="rId27"/>
    <p:sldId id="315" r:id="rId28"/>
    <p:sldId id="316" r:id="rId29"/>
    <p:sldId id="318" r:id="rId30"/>
    <p:sldId id="319" r:id="rId31"/>
    <p:sldId id="320" r:id="rId32"/>
    <p:sldId id="321" r:id="rId33"/>
    <p:sldId id="479" r:id="rId34"/>
    <p:sldId id="486" r:id="rId35"/>
    <p:sldId id="487" r:id="rId36"/>
    <p:sldId id="516" r:id="rId37"/>
    <p:sldId id="517" r:id="rId38"/>
    <p:sldId id="359" r:id="rId39"/>
    <p:sldId id="558" r:id="rId40"/>
    <p:sldId id="328" r:id="rId41"/>
    <p:sldId id="515" r:id="rId42"/>
    <p:sldId id="506" r:id="rId43"/>
    <p:sldId id="511" r:id="rId44"/>
    <p:sldId id="507" r:id="rId45"/>
    <p:sldId id="508" r:id="rId46"/>
    <p:sldId id="509" r:id="rId47"/>
    <p:sldId id="510" r:id="rId48"/>
    <p:sldId id="512" r:id="rId49"/>
    <p:sldId id="513" r:id="rId50"/>
    <p:sldId id="327" r:id="rId51"/>
    <p:sldId id="294"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3" d="100"/>
          <a:sy n="73" d="100"/>
        </p:scale>
        <p:origin x="1320"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ib Ikbal" userId="S::akib@vu.edu.bd::334d03ed-2746-460b-91ca-b626f6f89ba0" providerId="AD" clId="Web-{FE556504-BA69-4168-8059-77AB216F3025}"/>
    <pc:docChg chg="addSld modSld sldOrd">
      <pc:chgData name="Akib Ikbal" userId="S::akib@vu.edu.bd::334d03ed-2746-460b-91ca-b626f6f89ba0" providerId="AD" clId="Web-{FE556504-BA69-4168-8059-77AB216F3025}" dt="2025-04-12T17:56:22.406" v="22"/>
      <pc:docMkLst>
        <pc:docMk/>
      </pc:docMkLst>
      <pc:sldChg chg="mod modShow">
        <pc:chgData name="Akib Ikbal" userId="S::akib@vu.edu.bd::334d03ed-2746-460b-91ca-b626f6f89ba0" providerId="AD" clId="Web-{FE556504-BA69-4168-8059-77AB216F3025}" dt="2025-04-12T17:41:20.259" v="0"/>
        <pc:sldMkLst>
          <pc:docMk/>
          <pc:sldMk cId="199164340" sldId="323"/>
        </pc:sldMkLst>
      </pc:sldChg>
      <pc:sldChg chg="add">
        <pc:chgData name="Akib Ikbal" userId="S::akib@vu.edu.bd::334d03ed-2746-460b-91ca-b626f6f89ba0" providerId="AD" clId="Web-{FE556504-BA69-4168-8059-77AB216F3025}" dt="2025-04-12T17:56:22.390" v="21"/>
        <pc:sldMkLst>
          <pc:docMk/>
          <pc:sldMk cId="0" sldId="359"/>
        </pc:sldMkLst>
      </pc:sldChg>
      <pc:sldChg chg="mod modShow">
        <pc:chgData name="Akib Ikbal" userId="S::akib@vu.edu.bd::334d03ed-2746-460b-91ca-b626f6f89ba0" providerId="AD" clId="Web-{FE556504-BA69-4168-8059-77AB216F3025}" dt="2025-04-12T17:41:22.712" v="1"/>
        <pc:sldMkLst>
          <pc:docMk/>
          <pc:sldMk cId="917689322" sldId="481"/>
        </pc:sldMkLst>
      </pc:sldChg>
      <pc:sldChg chg="mod modShow">
        <pc:chgData name="Akib Ikbal" userId="S::akib@vu.edu.bd::334d03ed-2746-460b-91ca-b626f6f89ba0" providerId="AD" clId="Web-{FE556504-BA69-4168-8059-77AB216F3025}" dt="2025-04-12T17:41:25.337" v="2"/>
        <pc:sldMkLst>
          <pc:docMk/>
          <pc:sldMk cId="1864814431" sldId="482"/>
        </pc:sldMkLst>
      </pc:sldChg>
      <pc:sldChg chg="mod modShow">
        <pc:chgData name="Akib Ikbal" userId="S::akib@vu.edu.bd::334d03ed-2746-460b-91ca-b626f6f89ba0" providerId="AD" clId="Web-{FE556504-BA69-4168-8059-77AB216F3025}" dt="2025-04-12T17:41:27.649" v="3"/>
        <pc:sldMkLst>
          <pc:docMk/>
          <pc:sldMk cId="1494668286" sldId="483"/>
        </pc:sldMkLst>
      </pc:sldChg>
      <pc:sldChg chg="mod modShow">
        <pc:chgData name="Akib Ikbal" userId="S::akib@vu.edu.bd::334d03ed-2746-460b-91ca-b626f6f89ba0" providerId="AD" clId="Web-{FE556504-BA69-4168-8059-77AB216F3025}" dt="2025-04-12T17:41:31.306" v="4"/>
        <pc:sldMkLst>
          <pc:docMk/>
          <pc:sldMk cId="2469778270" sldId="484"/>
        </pc:sldMkLst>
      </pc:sldChg>
      <pc:sldChg chg="mod modShow">
        <pc:chgData name="Akib Ikbal" userId="S::akib@vu.edu.bd::334d03ed-2746-460b-91ca-b626f6f89ba0" providerId="AD" clId="Web-{FE556504-BA69-4168-8059-77AB216F3025}" dt="2025-04-12T17:41:34.321" v="5"/>
        <pc:sldMkLst>
          <pc:docMk/>
          <pc:sldMk cId="453865090" sldId="485"/>
        </pc:sldMkLst>
      </pc:sldChg>
      <pc:sldChg chg="modSp ord">
        <pc:chgData name="Akib Ikbal" userId="S::akib@vu.edu.bd::334d03ed-2746-460b-91ca-b626f6f89ba0" providerId="AD" clId="Web-{FE556504-BA69-4168-8059-77AB216F3025}" dt="2025-04-12T17:44:22.386" v="16" actId="20577"/>
        <pc:sldMkLst>
          <pc:docMk/>
          <pc:sldMk cId="3968466005" sldId="515"/>
        </pc:sldMkLst>
        <pc:spChg chg="mod">
          <ac:chgData name="Akib Ikbal" userId="S::akib@vu.edu.bd::334d03ed-2746-460b-91ca-b626f6f89ba0" providerId="AD" clId="Web-{FE556504-BA69-4168-8059-77AB216F3025}" dt="2025-04-12T17:44:22.386" v="16" actId="20577"/>
          <ac:spMkLst>
            <pc:docMk/>
            <pc:sldMk cId="3968466005" sldId="515"/>
            <ac:spMk id="2" creationId="{69CDE1D7-DC76-5564-0C37-D350AABDF9D9}"/>
          </ac:spMkLst>
        </pc:spChg>
        <pc:spChg chg="mod">
          <ac:chgData name="Akib Ikbal" userId="S::akib@vu.edu.bd::334d03ed-2746-460b-91ca-b626f6f89ba0" providerId="AD" clId="Web-{FE556504-BA69-4168-8059-77AB216F3025}" dt="2025-04-12T17:44:06.246" v="9"/>
          <ac:spMkLst>
            <pc:docMk/>
            <pc:sldMk cId="3968466005" sldId="515"/>
            <ac:spMk id="3" creationId="{2346AD5F-CBBF-EA93-2C7A-74A30B6E700A}"/>
          </ac:spMkLst>
        </pc:spChg>
      </pc:sldChg>
      <pc:sldChg chg="addSp delSp modSp new">
        <pc:chgData name="Akib Ikbal" userId="S::akib@vu.edu.bd::334d03ed-2746-460b-91ca-b626f6f89ba0" providerId="AD" clId="Web-{FE556504-BA69-4168-8059-77AB216F3025}" dt="2025-04-12T17:54:35.373" v="18"/>
        <pc:sldMkLst>
          <pc:docMk/>
          <pc:sldMk cId="4073493013" sldId="516"/>
        </pc:sldMkLst>
        <pc:spChg chg="del">
          <ac:chgData name="Akib Ikbal" userId="S::akib@vu.edu.bd::334d03ed-2746-460b-91ca-b626f6f89ba0" providerId="AD" clId="Web-{FE556504-BA69-4168-8059-77AB216F3025}" dt="2025-04-12T17:54:35.373" v="18"/>
          <ac:spMkLst>
            <pc:docMk/>
            <pc:sldMk cId="4073493013" sldId="516"/>
            <ac:spMk id="3" creationId="{CB6737A8-4802-645E-C885-2E79874D1BF3}"/>
          </ac:spMkLst>
        </pc:spChg>
        <pc:picChg chg="add mod ord">
          <ac:chgData name="Akib Ikbal" userId="S::akib@vu.edu.bd::334d03ed-2746-460b-91ca-b626f6f89ba0" providerId="AD" clId="Web-{FE556504-BA69-4168-8059-77AB216F3025}" dt="2025-04-12T17:54:35.373" v="18"/>
          <ac:picMkLst>
            <pc:docMk/>
            <pc:sldMk cId="4073493013" sldId="516"/>
            <ac:picMk id="4" creationId="{1B87DE71-6817-C564-AEAB-2ED5AB4C1565}"/>
          </ac:picMkLst>
        </pc:picChg>
      </pc:sldChg>
      <pc:sldChg chg="addSp delSp modSp new">
        <pc:chgData name="Akib Ikbal" userId="S::akib@vu.edu.bd::334d03ed-2746-460b-91ca-b626f6f89ba0" providerId="AD" clId="Web-{FE556504-BA69-4168-8059-77AB216F3025}" dt="2025-04-12T17:55:57.015" v="20"/>
        <pc:sldMkLst>
          <pc:docMk/>
          <pc:sldMk cId="2328346746" sldId="517"/>
        </pc:sldMkLst>
        <pc:spChg chg="del">
          <ac:chgData name="Akib Ikbal" userId="S::akib@vu.edu.bd::334d03ed-2746-460b-91ca-b626f6f89ba0" providerId="AD" clId="Web-{FE556504-BA69-4168-8059-77AB216F3025}" dt="2025-04-12T17:55:57.015" v="20"/>
          <ac:spMkLst>
            <pc:docMk/>
            <pc:sldMk cId="2328346746" sldId="517"/>
            <ac:spMk id="3" creationId="{B49F05D6-DD66-C060-3B93-AB1D367F6D78}"/>
          </ac:spMkLst>
        </pc:spChg>
        <pc:picChg chg="add mod ord">
          <ac:chgData name="Akib Ikbal" userId="S::akib@vu.edu.bd::334d03ed-2746-460b-91ca-b626f6f89ba0" providerId="AD" clId="Web-{FE556504-BA69-4168-8059-77AB216F3025}" dt="2025-04-12T17:55:57.015" v="20"/>
          <ac:picMkLst>
            <pc:docMk/>
            <pc:sldMk cId="2328346746" sldId="517"/>
            <ac:picMk id="4" creationId="{C1A939D2-5770-5E7A-B7D6-3CB56BEDCD89}"/>
          </ac:picMkLst>
        </pc:picChg>
      </pc:sldChg>
      <pc:sldChg chg="add">
        <pc:chgData name="Akib Ikbal" userId="S::akib@vu.edu.bd::334d03ed-2746-460b-91ca-b626f6f89ba0" providerId="AD" clId="Web-{FE556504-BA69-4168-8059-77AB216F3025}" dt="2025-04-12T17:56:22.406" v="22"/>
        <pc:sldMkLst>
          <pc:docMk/>
          <pc:sldMk cId="3322750383" sldId="558"/>
        </pc:sldMkLst>
      </pc:sldChg>
      <pc:sldMasterChg chg="addSldLayout">
        <pc:chgData name="Akib Ikbal" userId="S::akib@vu.edu.bd::334d03ed-2746-460b-91ca-b626f6f89ba0" providerId="AD" clId="Web-{FE556504-BA69-4168-8059-77AB216F3025}" dt="2025-04-12T17:56:22.390" v="21"/>
        <pc:sldMasterMkLst>
          <pc:docMk/>
          <pc:sldMasterMk cId="0" sldId="2147483684"/>
        </pc:sldMasterMkLst>
        <pc:sldLayoutChg chg="add">
          <pc:chgData name="Akib Ikbal" userId="S::akib@vu.edu.bd::334d03ed-2746-460b-91ca-b626f6f89ba0" providerId="AD" clId="Web-{FE556504-BA69-4168-8059-77AB216F3025}" dt="2025-04-12T17:56:22.390" v="21"/>
          <pc:sldLayoutMkLst>
            <pc:docMk/>
            <pc:sldMasterMk cId="0" sldId="2147483684"/>
            <pc:sldLayoutMk cId="1872248018" sldId="2147483697"/>
          </pc:sldLayoutMkLst>
        </pc:sldLayoutChg>
      </pc:sldMasterChg>
    </pc:docChg>
  </pc:docChgLst>
  <pc:docChgLst>
    <pc:chgData name="Md. Nahid Hasan" userId="S::nahid@vu.edu.bd::85ea5f9e-65d6-4031-b810-9415101f2e21" providerId="AD" clId="Web-{6778A96B-A166-49FC-B1F4-BDF19FA477EE}"/>
    <pc:docChg chg="sldOrd">
      <pc:chgData name="Md. Nahid Hasan" userId="S::nahid@vu.edu.bd::85ea5f9e-65d6-4031-b810-9415101f2e21" providerId="AD" clId="Web-{6778A96B-A166-49FC-B1F4-BDF19FA477EE}" dt="2021-03-02T18:34:29.912" v="0"/>
      <pc:docMkLst>
        <pc:docMk/>
      </pc:docMkLst>
      <pc:sldChg chg="ord">
        <pc:chgData name="Md. Nahid Hasan" userId="S::nahid@vu.edu.bd::85ea5f9e-65d6-4031-b810-9415101f2e21" providerId="AD" clId="Web-{6778A96B-A166-49FC-B1F4-BDF19FA477EE}" dt="2021-03-02T18:34:29.912" v="0"/>
        <pc:sldMkLst>
          <pc:docMk/>
          <pc:sldMk cId="917689322" sldId="481"/>
        </pc:sldMkLst>
      </pc:sldChg>
    </pc:docChg>
  </pc:docChgLst>
  <pc:docChgLst>
    <pc:chgData name="MOHA. TASNEEM HABIB WARID" userId="S::232311144@vu.edu.bd::b83255bd-2aee-4335-b46e-fe28b014a83d" providerId="AD" clId="Web-{2B4E1B01-1561-4BB3-BCE2-9AB961DE2382}"/>
    <pc:docChg chg="modSld">
      <pc:chgData name="MOHA. TASNEEM HABIB WARID" userId="S::232311144@vu.edu.bd::b83255bd-2aee-4335-b46e-fe28b014a83d" providerId="AD" clId="Web-{2B4E1B01-1561-4BB3-BCE2-9AB961DE2382}" dt="2025-05-18T11:33:56.749" v="1" actId="1076"/>
      <pc:docMkLst>
        <pc:docMk/>
      </pc:docMkLst>
      <pc:sldChg chg="modSp">
        <pc:chgData name="MOHA. TASNEEM HABIB WARID" userId="S::232311144@vu.edu.bd::b83255bd-2aee-4335-b46e-fe28b014a83d" providerId="AD" clId="Web-{2B4E1B01-1561-4BB3-BCE2-9AB961DE2382}" dt="2025-05-18T07:43:41.991" v="0" actId="1076"/>
        <pc:sldMkLst>
          <pc:docMk/>
          <pc:sldMk cId="1905770424" sldId="296"/>
        </pc:sldMkLst>
        <pc:spChg chg="mod">
          <ac:chgData name="MOHA. TASNEEM HABIB WARID" userId="S::232311144@vu.edu.bd::b83255bd-2aee-4335-b46e-fe28b014a83d" providerId="AD" clId="Web-{2B4E1B01-1561-4BB3-BCE2-9AB961DE2382}" dt="2025-05-18T07:43:41.991" v="0" actId="1076"/>
          <ac:spMkLst>
            <pc:docMk/>
            <pc:sldMk cId="1905770424" sldId="296"/>
            <ac:spMk id="3" creationId="{00000000-0000-0000-0000-000000000000}"/>
          </ac:spMkLst>
        </pc:spChg>
      </pc:sldChg>
      <pc:sldChg chg="modSp">
        <pc:chgData name="MOHA. TASNEEM HABIB WARID" userId="S::232311144@vu.edu.bd::b83255bd-2aee-4335-b46e-fe28b014a83d" providerId="AD" clId="Web-{2B4E1B01-1561-4BB3-BCE2-9AB961DE2382}" dt="2025-05-18T11:33:56.749" v="1" actId="1076"/>
        <pc:sldMkLst>
          <pc:docMk/>
          <pc:sldMk cId="4228348598" sldId="314"/>
        </pc:sldMkLst>
        <pc:spChg chg="mod">
          <ac:chgData name="MOHA. TASNEEM HABIB WARID" userId="S::232311144@vu.edu.bd::b83255bd-2aee-4335-b46e-fe28b014a83d" providerId="AD" clId="Web-{2B4E1B01-1561-4BB3-BCE2-9AB961DE2382}" dt="2025-05-18T11:33:56.749" v="1" actId="1076"/>
          <ac:spMkLst>
            <pc:docMk/>
            <pc:sldMk cId="4228348598" sldId="314"/>
            <ac:spMk id="3" creationId="{00000000-0000-0000-0000-000000000000}"/>
          </ac:spMkLst>
        </pc:spChg>
      </pc:sldChg>
    </pc:docChg>
  </pc:docChgLst>
  <pc:docChgLst>
    <pc:chgData name="Akib Ikbal" userId="S::akib@vu.edu.bd::334d03ed-2746-460b-91ca-b626f6f89ba0" providerId="AD" clId="Web-{32102602-34FF-46FC-81C4-C1D7BB572B5E}"/>
    <pc:docChg chg="addSld modSld">
      <pc:chgData name="Akib Ikbal" userId="S::akib@vu.edu.bd::334d03ed-2746-460b-91ca-b626f6f89ba0" providerId="AD" clId="Web-{32102602-34FF-46FC-81C4-C1D7BB572B5E}" dt="2025-04-12T17:39:00.696" v="13" actId="20577"/>
      <pc:docMkLst>
        <pc:docMk/>
      </pc:docMkLst>
      <pc:sldChg chg="modSp">
        <pc:chgData name="Akib Ikbal" userId="S::akib@vu.edu.bd::334d03ed-2746-460b-91ca-b626f6f89ba0" providerId="AD" clId="Web-{32102602-34FF-46FC-81C4-C1D7BB572B5E}" dt="2025-04-12T17:38:16.118" v="2" actId="20577"/>
        <pc:sldMkLst>
          <pc:docMk/>
          <pc:sldMk cId="1968255715" sldId="316"/>
        </pc:sldMkLst>
        <pc:spChg chg="mod">
          <ac:chgData name="Akib Ikbal" userId="S::akib@vu.edu.bd::334d03ed-2746-460b-91ca-b626f6f89ba0" providerId="AD" clId="Web-{32102602-34FF-46FC-81C4-C1D7BB572B5E}" dt="2025-04-12T17:38:16.118" v="2" actId="20577"/>
          <ac:spMkLst>
            <pc:docMk/>
            <pc:sldMk cId="1968255715" sldId="316"/>
            <ac:spMk id="3" creationId="{00000000-0000-0000-0000-000000000000}"/>
          </ac:spMkLst>
        </pc:spChg>
      </pc:sldChg>
      <pc:sldChg chg="modSp new">
        <pc:chgData name="Akib Ikbal" userId="S::akib@vu.edu.bd::334d03ed-2746-460b-91ca-b626f6f89ba0" providerId="AD" clId="Web-{32102602-34FF-46FC-81C4-C1D7BB572B5E}" dt="2025-04-12T17:39:00.696" v="13" actId="20577"/>
        <pc:sldMkLst>
          <pc:docMk/>
          <pc:sldMk cId="3968466005" sldId="515"/>
        </pc:sldMkLst>
        <pc:spChg chg="mod">
          <ac:chgData name="Akib Ikbal" userId="S::akib@vu.edu.bd::334d03ed-2746-460b-91ca-b626f6f89ba0" providerId="AD" clId="Web-{32102602-34FF-46FC-81C4-C1D7BB572B5E}" dt="2025-04-12T17:38:55.384" v="9" actId="20577"/>
          <ac:spMkLst>
            <pc:docMk/>
            <pc:sldMk cId="3968466005" sldId="515"/>
            <ac:spMk id="2" creationId="{69CDE1D7-DC76-5564-0C37-D350AABDF9D9}"/>
          </ac:spMkLst>
        </pc:spChg>
        <pc:spChg chg="mod">
          <ac:chgData name="Akib Ikbal" userId="S::akib@vu.edu.bd::334d03ed-2746-460b-91ca-b626f6f89ba0" providerId="AD" clId="Web-{32102602-34FF-46FC-81C4-C1D7BB572B5E}" dt="2025-04-12T17:39:00.696" v="13" actId="20577"/>
          <ac:spMkLst>
            <pc:docMk/>
            <pc:sldMk cId="3968466005" sldId="515"/>
            <ac:spMk id="3" creationId="{2346AD5F-CBBF-EA93-2C7A-74A30B6E70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CA7492-14B5-470E-96F3-E71700F5A75D}" type="datetimeFigureOut">
              <a:rPr lang="en-US" smtClean="0"/>
              <a:t>22-Sep-25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01975-C418-44B2-89EB-04A2B8C74D77}" type="slidenum">
              <a:rPr lang="en-US" smtClean="0"/>
              <a:t>‹#›</a:t>
            </a:fld>
            <a:endParaRPr lang="en-US"/>
          </a:p>
        </p:txBody>
      </p:sp>
    </p:spTree>
    <p:extLst>
      <p:ext uri="{BB962C8B-B14F-4D97-AF65-F5344CB8AC3E}">
        <p14:creationId xmlns:p14="http://schemas.microsoft.com/office/powerpoint/2010/main" val="79090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EC7A0C21-3223-4892-AE0D-39569A0BF1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fld id="{09132A7F-8C76-4C9F-A3AF-E2E9F6519F1D}" type="slidenum">
              <a:rPr lang="en-US" altLang="en-US" b="0"/>
              <a:pPr/>
              <a:t>30</a:t>
            </a:fld>
            <a:endParaRPr lang="en-US" altLang="en-US" b="0" dirty="0"/>
          </a:p>
        </p:txBody>
      </p:sp>
      <p:sp>
        <p:nvSpPr>
          <p:cNvPr id="59395" name="Rectangle 2">
            <a:extLst>
              <a:ext uri="{FF2B5EF4-FFF2-40B4-BE49-F238E27FC236}">
                <a16:creationId xmlns:a16="http://schemas.microsoft.com/office/drawing/2014/main" id="{7FB2FA0C-CFB2-48A7-8BBC-2DF1CCDCFFB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D130BD6-7F5C-4847-8DE5-0F212CCFF5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ko-KR" altLang="en-US">
              <a:ea typeface="굴림" panose="020B0600000101010101" pitchFamily="34" charset="-127"/>
            </a:endParaRPr>
          </a:p>
        </p:txBody>
      </p:sp>
    </p:spTree>
    <p:extLst>
      <p:ext uri="{BB962C8B-B14F-4D97-AF65-F5344CB8AC3E}">
        <p14:creationId xmlns:p14="http://schemas.microsoft.com/office/powerpoint/2010/main" val="311792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5155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22-Sep-25</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6751" y="258764"/>
            <a:ext cx="7921869" cy="503237"/>
          </a:xfrm>
          <a:prstGeom prst="rect">
            <a:avLst/>
          </a:prstGeom>
        </p:spPr>
        <p:txBody>
          <a:bodyPr lIns="87965" tIns="43983" rIns="87965" bIns="43983"/>
          <a:lstStyle/>
          <a:p>
            <a:r>
              <a:rPr lang="en-US"/>
              <a:t>Click to edit Master title style</a:t>
            </a:r>
          </a:p>
        </p:txBody>
      </p:sp>
      <p:sp>
        <p:nvSpPr>
          <p:cNvPr id="3" name="Text Placeholder 2"/>
          <p:cNvSpPr>
            <a:spLocks noGrp="1"/>
          </p:cNvSpPr>
          <p:nvPr>
            <p:ph type="body" sz="half" idx="1"/>
          </p:nvPr>
        </p:nvSpPr>
        <p:spPr>
          <a:xfrm>
            <a:off x="633047" y="914400"/>
            <a:ext cx="3893527" cy="5334000"/>
          </a:xfrm>
          <a:prstGeom prst="rect">
            <a:avLst/>
          </a:prstGeom>
        </p:spPr>
        <p:txBody>
          <a:bodyPr lIns="87965" tIns="43983" rIns="87965" bIns="4398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7252" y="914400"/>
            <a:ext cx="3893526" cy="5334000"/>
          </a:xfrm>
          <a:prstGeom prst="rect">
            <a:avLst/>
          </a:prstGeom>
        </p:spPr>
        <p:txBody>
          <a:bodyPr lIns="87965" tIns="43983" rIns="87965" bIns="4398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6892925" y="6508750"/>
            <a:ext cx="1562100" cy="349250"/>
          </a:xfrm>
          <a:prstGeom prst="rect">
            <a:avLst/>
          </a:prstGeom>
        </p:spPr>
        <p:txBody>
          <a:bodyPr lIns="87965" tIns="43983" rIns="87965" bIns="43983"/>
          <a:lstStyle>
            <a:lvl1pPr>
              <a:defRPr>
                <a:latin typeface="Arial" charset="0"/>
              </a:defRPr>
            </a:lvl1pPr>
          </a:lstStyle>
          <a:p>
            <a:pPr>
              <a:defRPr/>
            </a:pPr>
            <a:endParaRPr lang="en-US" altLang="ko-KR"/>
          </a:p>
        </p:txBody>
      </p:sp>
      <p:sp>
        <p:nvSpPr>
          <p:cNvPr id="6" name="Rectangle 10"/>
          <p:cNvSpPr>
            <a:spLocks noGrp="1" noChangeArrowheads="1"/>
          </p:cNvSpPr>
          <p:nvPr>
            <p:ph type="dt" sz="half" idx="11"/>
          </p:nvPr>
        </p:nvSpPr>
        <p:spPr>
          <a:xfrm>
            <a:off x="3200400" y="6415088"/>
            <a:ext cx="2673350" cy="379412"/>
          </a:xfrm>
          <a:prstGeom prst="rect">
            <a:avLst/>
          </a:prstGeom>
        </p:spPr>
        <p:txBody>
          <a:bodyPr lIns="87965" tIns="43983" rIns="87965" bIns="43983"/>
          <a:lstStyle>
            <a:lvl1pPr>
              <a:defRPr>
                <a:latin typeface="Arial" charset="0"/>
              </a:defRPr>
            </a:lvl1pPr>
          </a:lstStyle>
          <a:p>
            <a:pPr>
              <a:defRPr/>
            </a:pPr>
            <a:endParaRPr lang="en-US"/>
          </a:p>
        </p:txBody>
      </p:sp>
    </p:spTree>
    <p:extLst>
      <p:ext uri="{BB962C8B-B14F-4D97-AF65-F5344CB8AC3E}">
        <p14:creationId xmlns:p14="http://schemas.microsoft.com/office/powerpoint/2010/main" val="1326453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blue)">
    <p:bg>
      <p:bgPr>
        <a:solidFill>
          <a:schemeClr val="accent5"/>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6444BF6D-29F4-4504-BE6E-CEB429EF7C81}" type="datetime1">
              <a:rPr lang="en-US" smtClean="0"/>
              <a:t>22-Sep-25</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
        <p:nvSpPr>
          <p:cNvPr id="15" name="Rectangle 14">
            <a:extLst>
              <a:ext uri="{FF2B5EF4-FFF2-40B4-BE49-F238E27FC236}">
                <a16:creationId xmlns:a16="http://schemas.microsoft.com/office/drawing/2014/main" id="{EC28775B-7E47-497C-8EF9-69EE712527B7}"/>
              </a:ext>
            </a:extLst>
          </p:cNvPr>
          <p:cNvSpPr/>
          <p:nvPr userDrawn="1"/>
        </p:nvSpPr>
        <p:spPr>
          <a:xfrm>
            <a:off x="112186" y="136526"/>
            <a:ext cx="1586960" cy="600407"/>
          </a:xfrm>
          <a:prstGeom prst="rect">
            <a:avLst/>
          </a:prstGeom>
          <a:solidFill>
            <a:schemeClr val="accent4"/>
          </a:solidFill>
          <a:ln w="38100">
            <a:solidFill>
              <a:srgbClr val="FF0000"/>
            </a:solidFill>
          </a:ln>
        </p:spPr>
        <p:txBody>
          <a:bodyPr vert="horz" lIns="68580" tIns="34290" rIns="68580" bIns="34290" rtlCol="0" anchor="ctr">
            <a:normAutofit/>
          </a:bodyPr>
          <a:lstStyle/>
          <a:p>
            <a:pPr lvl="0" indent="0">
              <a:lnSpc>
                <a:spcPct val="90000"/>
              </a:lnSpc>
              <a:spcBef>
                <a:spcPts val="750"/>
              </a:spcBef>
              <a:buFont typeface="Arial" panose="020B0604020202020204" pitchFamily="34" charset="0"/>
              <a:buNone/>
            </a:pPr>
            <a:r>
              <a:rPr lang="en-US" sz="2100" dirty="0">
                <a:solidFill>
                  <a:schemeClr val="tx1"/>
                </a:solidFill>
              </a:rPr>
              <a:t>Example</a:t>
            </a:r>
          </a:p>
        </p:txBody>
      </p:sp>
      <p:sp>
        <p:nvSpPr>
          <p:cNvPr id="16" name="Rectangle 15">
            <a:extLst>
              <a:ext uri="{FF2B5EF4-FFF2-40B4-BE49-F238E27FC236}">
                <a16:creationId xmlns:a16="http://schemas.microsoft.com/office/drawing/2014/main" id="{2A868D85-12DE-488C-A565-E5D922712B2A}"/>
              </a:ext>
            </a:extLst>
          </p:cNvPr>
          <p:cNvSpPr/>
          <p:nvPr userDrawn="1"/>
        </p:nvSpPr>
        <p:spPr>
          <a:xfrm>
            <a:off x="112186" y="3063876"/>
            <a:ext cx="1586960" cy="600407"/>
          </a:xfrm>
          <a:prstGeom prst="rect">
            <a:avLst/>
          </a:prstGeom>
          <a:solidFill>
            <a:schemeClr val="accent6"/>
          </a:solidFill>
          <a:ln w="38100">
            <a:solidFill>
              <a:schemeClr val="accent1">
                <a:lumMod val="75000"/>
              </a:schemeClr>
            </a:solidFill>
          </a:ln>
        </p:spPr>
        <p:txBody>
          <a:bodyPr vert="horz" lIns="68580" tIns="34290" rIns="68580" bIns="34290" rtlCol="0" anchor="ctr">
            <a:normAutofit/>
          </a:bodyPr>
          <a:lstStyle/>
          <a:p>
            <a:pPr lvl="0" indent="0">
              <a:lnSpc>
                <a:spcPct val="90000"/>
              </a:lnSpc>
              <a:spcBef>
                <a:spcPts val="750"/>
              </a:spcBef>
              <a:buFont typeface="Arial" panose="020B0604020202020204" pitchFamily="34" charset="0"/>
              <a:buNone/>
            </a:pPr>
            <a:r>
              <a:rPr lang="en-US" sz="2100" dirty="0"/>
              <a:t>Solution</a:t>
            </a:r>
          </a:p>
        </p:txBody>
      </p:sp>
    </p:spTree>
    <p:extLst>
      <p:ext uri="{BB962C8B-B14F-4D97-AF65-F5344CB8AC3E}">
        <p14:creationId xmlns:p14="http://schemas.microsoft.com/office/powerpoint/2010/main" val="187224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22-Sep-25</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22-Sep-25</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22-Sep-25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22-Sep-25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22-Sep-25</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22-Sep-25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22-Sep-25</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22-Sep-25</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22-Sep-25</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447800"/>
            <a:ext cx="6477000" cy="1818162"/>
          </a:xfrm>
        </p:spPr>
        <p:txBody>
          <a:bodyPr>
            <a:noAutofit/>
          </a:bodyPr>
          <a:lstStyle/>
          <a:p>
            <a:pPr algn="ctr"/>
            <a:r>
              <a:rPr lang="en-US" sz="5400" b="1" dirty="0"/>
              <a:t>Data Link Layer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b="1" dirty="0"/>
              <a:t>Frame</a:t>
            </a:r>
            <a:endParaRPr lang="en-US" sz="4800" b="1" dirty="0"/>
          </a:p>
        </p:txBody>
      </p:sp>
      <p:sp>
        <p:nvSpPr>
          <p:cNvPr id="3" name="Content Placeholder 2"/>
          <p:cNvSpPr>
            <a:spLocks noGrp="1"/>
          </p:cNvSpPr>
          <p:nvPr>
            <p:ph sz="quarter" idx="1"/>
          </p:nvPr>
        </p:nvSpPr>
        <p:spPr>
          <a:xfrm>
            <a:off x="510199" y="1073063"/>
            <a:ext cx="8343900" cy="4724400"/>
          </a:xfrm>
        </p:spPr>
        <p:txBody>
          <a:bodyPr>
            <a:noAutofit/>
          </a:bodyPr>
          <a:lstStyle/>
          <a:p>
            <a:pPr marL="0" indent="0">
              <a:buNone/>
            </a:pPr>
            <a:r>
              <a:rPr lang="en-US" dirty="0"/>
              <a:t>To accomplish it’s goals, the data link layer takes the packets it gets from the network layer and encapsulates them into </a:t>
            </a:r>
            <a:r>
              <a:rPr lang="en-US" b="1" dirty="0">
                <a:solidFill>
                  <a:srgbClr val="FF0000"/>
                </a:solidFill>
              </a:rPr>
              <a:t>frames</a:t>
            </a:r>
            <a:r>
              <a:rPr lang="en-US" b="1" dirty="0"/>
              <a:t> </a:t>
            </a:r>
            <a:r>
              <a:rPr lang="en-US" dirty="0"/>
              <a:t>for transmission. </a:t>
            </a:r>
            <a:br>
              <a:rPr lang="en-US" dirty="0"/>
            </a:br>
            <a:endParaRPr lang="en-US" dirty="0"/>
          </a:p>
          <a:p>
            <a:pPr marL="0" indent="0">
              <a:buNone/>
            </a:pPr>
            <a:r>
              <a:rPr lang="en-US" dirty="0"/>
              <a:t>Each frame contains a frame </a:t>
            </a:r>
            <a:r>
              <a:rPr lang="en-US" b="1" dirty="0"/>
              <a:t>header</a:t>
            </a:r>
            <a:r>
              <a:rPr lang="en-US" dirty="0"/>
              <a:t>, a </a:t>
            </a:r>
            <a:r>
              <a:rPr lang="en-US" b="1" dirty="0">
                <a:solidFill>
                  <a:srgbClr val="FF0000"/>
                </a:solidFill>
              </a:rPr>
              <a:t>payload field </a:t>
            </a:r>
            <a:r>
              <a:rPr lang="en-US" dirty="0">
                <a:solidFill>
                  <a:srgbClr val="FF0000"/>
                </a:solidFill>
              </a:rPr>
              <a:t>for holding the packet</a:t>
            </a:r>
            <a:r>
              <a:rPr lang="en-US" dirty="0"/>
              <a:t>, and a frame </a:t>
            </a:r>
            <a:r>
              <a:rPr lang="en-US" b="1" dirty="0"/>
              <a:t>trailer</a:t>
            </a:r>
            <a:r>
              <a:rPr lang="en-US" dirty="0"/>
              <a:t>.</a:t>
            </a:r>
            <a:br>
              <a:rPr lang="en-US" dirty="0"/>
            </a:b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62583" y="3755007"/>
            <a:ext cx="7189344" cy="2937714"/>
          </a:xfrm>
          <a:prstGeom prst="rect">
            <a:avLst/>
          </a:prstGeom>
        </p:spPr>
      </p:pic>
    </p:spTree>
    <p:extLst>
      <p:ext uri="{BB962C8B-B14F-4D97-AF65-F5344CB8AC3E}">
        <p14:creationId xmlns:p14="http://schemas.microsoft.com/office/powerpoint/2010/main" val="190577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dirty="0"/>
              <a:t>Framing</a:t>
            </a:r>
            <a:endParaRPr lang="en-US" sz="4400" b="1" dirty="0"/>
          </a:p>
        </p:txBody>
      </p:sp>
      <p:sp>
        <p:nvSpPr>
          <p:cNvPr id="3" name="Content Placeholder 2"/>
          <p:cNvSpPr>
            <a:spLocks noGrp="1"/>
          </p:cNvSpPr>
          <p:nvPr>
            <p:ph sz="quarter" idx="1"/>
          </p:nvPr>
        </p:nvSpPr>
        <p:spPr>
          <a:xfrm>
            <a:off x="280555" y="1752600"/>
            <a:ext cx="8343900" cy="4191000"/>
          </a:xfrm>
        </p:spPr>
        <p:txBody>
          <a:bodyPr>
            <a:noAutofit/>
          </a:bodyPr>
          <a:lstStyle/>
          <a:p>
            <a:r>
              <a:rPr lang="en-US" dirty="0"/>
              <a:t>Data link layer breaks up the bit stream into</a:t>
            </a:r>
            <a:br>
              <a:rPr lang="en-US" dirty="0"/>
            </a:br>
            <a:r>
              <a:rPr lang="en-US" dirty="0"/>
              <a:t>discrete frames. </a:t>
            </a:r>
          </a:p>
          <a:p>
            <a:pPr marL="0" indent="0">
              <a:buNone/>
            </a:pPr>
            <a:r>
              <a:rPr lang="en-US" dirty="0"/>
              <a:t>Breaking up the </a:t>
            </a:r>
            <a:r>
              <a:rPr lang="en-US" dirty="0">
                <a:solidFill>
                  <a:srgbClr val="FF0000"/>
                </a:solidFill>
              </a:rPr>
              <a:t>bit stream into frames </a:t>
            </a:r>
            <a:r>
              <a:rPr lang="en-US" dirty="0"/>
              <a:t>is more difficult than it at first appears:</a:t>
            </a:r>
          </a:p>
          <a:p>
            <a:pPr>
              <a:buFont typeface="Wingdings" panose="05000000000000000000" pitchFamily="2" charset="2"/>
              <a:buChar char="q"/>
            </a:pPr>
            <a:r>
              <a:rPr lang="en-US" dirty="0"/>
              <a:t>Methods of framing:</a:t>
            </a:r>
          </a:p>
          <a:p>
            <a:pPr marL="457200" indent="-457200">
              <a:buFont typeface="+mj-lt"/>
              <a:buAutoNum type="arabicPeriod"/>
            </a:pPr>
            <a:r>
              <a:rPr lang="en-US" b="0" i="0" dirty="0">
                <a:solidFill>
                  <a:srgbClr val="111111"/>
                </a:solidFill>
                <a:effectLst/>
                <a:highlight>
                  <a:srgbClr val="FFFFFF"/>
                </a:highlight>
                <a:latin typeface="-apple-system"/>
              </a:rPr>
              <a:t>☑</a:t>
            </a:r>
            <a:r>
              <a:rPr lang="en-US" dirty="0"/>
              <a:t> Byte count.</a:t>
            </a:r>
          </a:p>
          <a:p>
            <a:pPr marL="457200" indent="-457200">
              <a:buFont typeface="+mj-lt"/>
              <a:buAutoNum type="arabicPeriod"/>
            </a:pPr>
            <a:r>
              <a:rPr lang="en-US" b="0" i="0" dirty="0">
                <a:solidFill>
                  <a:srgbClr val="111111"/>
                </a:solidFill>
                <a:effectLst/>
                <a:highlight>
                  <a:srgbClr val="FFFFFF"/>
                </a:highlight>
                <a:latin typeface="-apple-system"/>
              </a:rPr>
              <a:t>☑</a:t>
            </a:r>
            <a:r>
              <a:rPr lang="en-US" dirty="0"/>
              <a:t>Flag bytes with byte stuffing.</a:t>
            </a:r>
          </a:p>
          <a:p>
            <a:pPr marL="457200" indent="-457200">
              <a:buFont typeface="+mj-lt"/>
              <a:buAutoNum type="arabicPeriod"/>
            </a:pPr>
            <a:r>
              <a:rPr lang="en-US" b="0" i="0" dirty="0">
                <a:solidFill>
                  <a:srgbClr val="111111"/>
                </a:solidFill>
                <a:effectLst/>
                <a:highlight>
                  <a:srgbClr val="FFFFFF"/>
                </a:highlight>
                <a:latin typeface="-apple-system"/>
              </a:rPr>
              <a:t>☑</a:t>
            </a:r>
            <a:r>
              <a:rPr lang="en-US" dirty="0"/>
              <a:t>Flag bits with bit stuffing.</a:t>
            </a:r>
          </a:p>
          <a:p>
            <a:pPr marL="457200" indent="-457200">
              <a:buFont typeface="+mj-lt"/>
              <a:buAutoNum type="arabicPeriod"/>
            </a:pPr>
            <a:r>
              <a:rPr lang="en-US" dirty="0"/>
              <a:t>Physical layer coding violations</a:t>
            </a:r>
            <a:r>
              <a:rPr lang="en-US" sz="2800" dirty="0"/>
              <a:t> </a:t>
            </a:r>
            <a:br>
              <a:rPr lang="en-US" sz="2800" dirty="0"/>
            </a:b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313907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dirty="0"/>
              <a:t>Byte Count</a:t>
            </a:r>
            <a:endParaRPr lang="en-US" sz="4400" b="1" dirty="0"/>
          </a:p>
        </p:txBody>
      </p:sp>
      <p:sp>
        <p:nvSpPr>
          <p:cNvPr id="3" name="Content Placeholder 2"/>
          <p:cNvSpPr>
            <a:spLocks noGrp="1"/>
          </p:cNvSpPr>
          <p:nvPr>
            <p:ph sz="quarter" idx="1"/>
          </p:nvPr>
        </p:nvSpPr>
        <p:spPr>
          <a:xfrm>
            <a:off x="280555" y="1219200"/>
            <a:ext cx="8343900" cy="4724400"/>
          </a:xfrm>
        </p:spPr>
        <p:txBody>
          <a:bodyPr>
            <a:noAutofit/>
          </a:bodyPr>
          <a:lstStyle/>
          <a:p>
            <a:r>
              <a:rPr lang="en-US" dirty="0"/>
              <a:t>The first framing method uses a field in the header to specify the </a:t>
            </a:r>
            <a:r>
              <a:rPr lang="en-US" dirty="0">
                <a:solidFill>
                  <a:srgbClr val="FF0000"/>
                </a:solidFill>
              </a:rPr>
              <a:t>number of bytes in the frame</a:t>
            </a:r>
            <a:r>
              <a:rPr lang="en-US" dirty="0"/>
              <a:t>.</a:t>
            </a:r>
          </a:p>
          <a:p>
            <a:r>
              <a:rPr lang="en-US" dirty="0"/>
              <a:t>When the data link layer at the destination sees the byte count, it knows how many bytes follow and hence where the end of the frame is.</a:t>
            </a:r>
            <a:r>
              <a:rPr lang="en-US" sz="2800" dirty="0"/>
              <a:t> </a:t>
            </a:r>
            <a:br>
              <a:rPr lang="en-US" sz="2800" dirty="0"/>
            </a:br>
            <a:br>
              <a:rPr lang="en-US" sz="2800" dirty="0"/>
            </a:br>
            <a:br>
              <a:rPr lang="en-US" sz="2800" dirty="0"/>
            </a:b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391519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b="1" dirty="0"/>
              <a:t>Byte Count</a:t>
            </a:r>
            <a:endParaRPr lang="en-US" sz="5400" b="1" dirty="0"/>
          </a:p>
        </p:txBody>
      </p:sp>
      <p:sp>
        <p:nvSpPr>
          <p:cNvPr id="3" name="Content Placeholder 2"/>
          <p:cNvSpPr>
            <a:spLocks noGrp="1"/>
          </p:cNvSpPr>
          <p:nvPr>
            <p:ph sz="quarter" idx="1"/>
          </p:nvPr>
        </p:nvSpPr>
        <p:spPr>
          <a:xfrm>
            <a:off x="280555" y="1219200"/>
            <a:ext cx="8343900" cy="5105400"/>
          </a:xfrm>
        </p:spPr>
        <p:txBody>
          <a:bodyPr>
            <a:no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trouble with this algorithm is that the count can be garbled by a transmission error.</a:t>
            </a:r>
            <a:r>
              <a:rPr lang="en-US" sz="2800" dirty="0"/>
              <a:t> </a:t>
            </a:r>
            <a:br>
              <a:rPr lang="en-US" sz="2800" dirty="0"/>
            </a:br>
            <a:br>
              <a:rPr lang="en-US" sz="2800" dirty="0"/>
            </a:br>
            <a:br>
              <a:rPr lang="en-US" sz="2800" dirty="0"/>
            </a:br>
            <a:br>
              <a:rPr lang="en-US" sz="2800" dirty="0"/>
            </a:br>
            <a:br>
              <a:rPr lang="en-US" sz="3200" dirty="0"/>
            </a:br>
            <a:br>
              <a:rPr lang="en-US" sz="2800" dirty="0"/>
            </a:br>
            <a:endParaRPr lang="en-US" sz="2800" dirty="0"/>
          </a:p>
        </p:txBody>
      </p:sp>
      <p:pic>
        <p:nvPicPr>
          <p:cNvPr id="4" name="Picture 3"/>
          <p:cNvPicPr>
            <a:picLocks noChangeAspect="1"/>
          </p:cNvPicPr>
          <p:nvPr/>
        </p:nvPicPr>
        <p:blipFill>
          <a:blip r:embed="rId2"/>
          <a:stretch>
            <a:fillRect/>
          </a:stretch>
        </p:blipFill>
        <p:spPr>
          <a:xfrm>
            <a:off x="1456474" y="1219200"/>
            <a:ext cx="5992061" cy="3753374"/>
          </a:xfrm>
          <a:prstGeom prst="rect">
            <a:avLst/>
          </a:prstGeom>
        </p:spPr>
      </p:pic>
      <p:sp>
        <p:nvSpPr>
          <p:cNvPr id="5" name="Oval 4">
            <a:extLst>
              <a:ext uri="{FF2B5EF4-FFF2-40B4-BE49-F238E27FC236}">
                <a16:creationId xmlns:a16="http://schemas.microsoft.com/office/drawing/2014/main" id="{8BDE412D-B356-FAB9-1D00-991B3B8BE434}"/>
              </a:ext>
            </a:extLst>
          </p:cNvPr>
          <p:cNvSpPr/>
          <p:nvPr/>
        </p:nvSpPr>
        <p:spPr>
          <a:xfrm>
            <a:off x="2743200" y="2057400"/>
            <a:ext cx="160176" cy="609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123694C-037C-6B49-A8FD-86037742B06F}"/>
              </a:ext>
            </a:extLst>
          </p:cNvPr>
          <p:cNvSpPr/>
          <p:nvPr/>
        </p:nvSpPr>
        <p:spPr>
          <a:xfrm>
            <a:off x="2743200" y="3464767"/>
            <a:ext cx="160176" cy="6096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89DEE33-3F01-3DD2-1BF3-3F11529974FC}"/>
              </a:ext>
            </a:extLst>
          </p:cNvPr>
          <p:cNvSpPr/>
          <p:nvPr/>
        </p:nvSpPr>
        <p:spPr>
          <a:xfrm>
            <a:off x="533400" y="2271615"/>
            <a:ext cx="533400" cy="22860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5FB36BB-5C09-2C45-0219-A7F034AD7EAE}"/>
              </a:ext>
            </a:extLst>
          </p:cNvPr>
          <p:cNvSpPr/>
          <p:nvPr/>
        </p:nvSpPr>
        <p:spPr>
          <a:xfrm>
            <a:off x="533400" y="3619500"/>
            <a:ext cx="533400" cy="22860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E99ECD4-80E6-8AD3-ED31-8B89211B7038}"/>
              </a:ext>
            </a:extLst>
          </p:cNvPr>
          <p:cNvSpPr txBox="1"/>
          <p:nvPr/>
        </p:nvSpPr>
        <p:spPr>
          <a:xfrm>
            <a:off x="380999" y="3848100"/>
            <a:ext cx="1314465" cy="923330"/>
          </a:xfrm>
          <a:prstGeom prst="rect">
            <a:avLst/>
          </a:prstGeom>
          <a:noFill/>
        </p:spPr>
        <p:txBody>
          <a:bodyPr wrap="square" rtlCol="0">
            <a:spAutoFit/>
          </a:bodyPr>
          <a:lstStyle/>
          <a:p>
            <a:r>
              <a:rPr lang="en-US" dirty="0"/>
              <a:t>Same frame wrong bit</a:t>
            </a:r>
          </a:p>
        </p:txBody>
      </p:sp>
    </p:spTree>
    <p:extLst>
      <p:ext uri="{BB962C8B-B14F-4D97-AF65-F5344CB8AC3E}">
        <p14:creationId xmlns:p14="http://schemas.microsoft.com/office/powerpoint/2010/main" val="1866800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r>
              <a:rPr lang="en-US" sz="3600" dirty="0"/>
              <a:t>  </a:t>
            </a:r>
            <a:r>
              <a:rPr lang="en-US" sz="3600" b="1" dirty="0"/>
              <a:t>Flag bytes with byte stuffing</a:t>
            </a:r>
          </a:p>
        </p:txBody>
      </p:sp>
      <p:sp>
        <p:nvSpPr>
          <p:cNvPr id="3" name="Content Placeholder 2"/>
          <p:cNvSpPr>
            <a:spLocks noGrp="1"/>
          </p:cNvSpPr>
          <p:nvPr>
            <p:ph sz="quarter" idx="1"/>
          </p:nvPr>
        </p:nvSpPr>
        <p:spPr>
          <a:xfrm>
            <a:off x="280555" y="1219200"/>
            <a:ext cx="8343900" cy="5105400"/>
          </a:xfrm>
        </p:spPr>
        <p:txBody>
          <a:bodyPr>
            <a:noAutofit/>
          </a:bodyPr>
          <a:lstStyle/>
          <a:p>
            <a:pPr algn="just"/>
            <a:r>
              <a:rPr lang="en-US" dirty="0"/>
              <a:t>The second framing method gets around the problem of </a:t>
            </a:r>
            <a:r>
              <a:rPr lang="en-US" dirty="0">
                <a:solidFill>
                  <a:srgbClr val="FF0000"/>
                </a:solidFill>
              </a:rPr>
              <a:t>resynchronization</a:t>
            </a:r>
            <a:r>
              <a:rPr lang="en-US" dirty="0"/>
              <a:t> after an error by having each frame start and end with special bytes. </a:t>
            </a:r>
          </a:p>
          <a:p>
            <a:pPr algn="just"/>
            <a:r>
              <a:rPr lang="en-US" dirty="0"/>
              <a:t>Often the same byte, called a </a:t>
            </a:r>
            <a:r>
              <a:rPr lang="en-US" b="1" dirty="0"/>
              <a:t>flag byte</a:t>
            </a:r>
            <a:r>
              <a:rPr lang="en-US" dirty="0"/>
              <a:t>.</a:t>
            </a:r>
          </a:p>
          <a:p>
            <a:pPr algn="just"/>
            <a:r>
              <a:rPr lang="en-US" dirty="0"/>
              <a:t>Two consecutive flag bytes indicate the end of one frame and the start of the next. </a:t>
            </a:r>
          </a:p>
          <a:p>
            <a:pPr algn="just"/>
            <a:r>
              <a:rPr lang="en-US" dirty="0"/>
              <a:t>However, there is a still a problem we have to solve. It may happen that the </a:t>
            </a:r>
            <a:r>
              <a:rPr lang="en-US" dirty="0">
                <a:solidFill>
                  <a:srgbClr val="FF0000"/>
                </a:solidFill>
              </a:rPr>
              <a:t>flag byte occurs in the data</a:t>
            </a:r>
            <a:r>
              <a:rPr lang="en-US" dirty="0"/>
              <a:t>, especially when binary data such as photographs or</a:t>
            </a:r>
            <a:br>
              <a:rPr lang="en-US" dirty="0"/>
            </a:br>
            <a:r>
              <a:rPr lang="en-US" dirty="0"/>
              <a:t>songs are being transmitted. This situation would interfere with the framing.</a:t>
            </a:r>
          </a:p>
          <a:p>
            <a:pPr marL="0" indent="0" algn="just">
              <a:buNone/>
            </a:pPr>
            <a:r>
              <a:rPr lang="en-US" dirty="0"/>
              <a:t> </a:t>
            </a:r>
            <a:br>
              <a:rPr lang="en-US" dirty="0"/>
            </a:br>
            <a:br>
              <a:rPr lang="en-US" dirty="0"/>
            </a:br>
            <a:br>
              <a:rPr lang="en-US" dirty="0"/>
            </a:br>
            <a:br>
              <a:rPr lang="en-US" sz="2800" dirty="0"/>
            </a:br>
            <a:br>
              <a:rPr lang="en-US" sz="2800" dirty="0"/>
            </a:br>
            <a:br>
              <a:rPr lang="en-US" sz="2800" dirty="0"/>
            </a:b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429004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r>
              <a:rPr lang="en-US" sz="3600" dirty="0"/>
              <a:t>  Flag bytes with byte stuffing</a:t>
            </a:r>
          </a:p>
        </p:txBody>
      </p:sp>
      <p:sp>
        <p:nvSpPr>
          <p:cNvPr id="3" name="Content Placeholder 2"/>
          <p:cNvSpPr>
            <a:spLocks noGrp="1"/>
          </p:cNvSpPr>
          <p:nvPr>
            <p:ph sz="quarter" idx="1"/>
          </p:nvPr>
        </p:nvSpPr>
        <p:spPr>
          <a:xfrm>
            <a:off x="457200" y="914400"/>
            <a:ext cx="8343900" cy="1219200"/>
          </a:xfrm>
        </p:spPr>
        <p:txBody>
          <a:bodyPr>
            <a:noAutofit/>
          </a:bodyPr>
          <a:lstStyle/>
          <a:p>
            <a:r>
              <a:rPr lang="en-US" dirty="0"/>
              <a:t>One way to solve this problem is to have the sender’s data link layer insert a </a:t>
            </a:r>
            <a:r>
              <a:rPr lang="en-US" dirty="0">
                <a:solidFill>
                  <a:srgbClr val="FF0000"/>
                </a:solidFill>
              </a:rPr>
              <a:t>special escape byte (ESC) </a:t>
            </a:r>
            <a:r>
              <a:rPr lang="en-US" dirty="0"/>
              <a:t>just before each ‘‘accidental’’ flag byte in the data. </a:t>
            </a:r>
            <a:br>
              <a:rPr lang="en-US" dirty="0"/>
            </a:br>
            <a:br>
              <a:rPr lang="en-US" dirty="0"/>
            </a:br>
            <a:br>
              <a:rPr lang="en-US" dirty="0"/>
            </a:br>
            <a:br>
              <a:rPr lang="en-US" sz="2800" dirty="0"/>
            </a:br>
            <a:br>
              <a:rPr lang="en-US" sz="2800" dirty="0"/>
            </a:br>
            <a:br>
              <a:rPr lang="en-US" sz="2800" dirty="0"/>
            </a:br>
            <a:br>
              <a:rPr lang="en-US" sz="2800" dirty="0"/>
            </a:br>
            <a:br>
              <a:rPr lang="en-US" sz="3200" dirty="0"/>
            </a:br>
            <a:br>
              <a:rPr lang="en-US" sz="2800" dirty="0"/>
            </a:br>
            <a:endParaRPr lang="en-US" sz="2800" dirty="0"/>
          </a:p>
        </p:txBody>
      </p:sp>
      <p:pic>
        <p:nvPicPr>
          <p:cNvPr id="4" name="Picture 3"/>
          <p:cNvPicPr>
            <a:picLocks noChangeAspect="1"/>
          </p:cNvPicPr>
          <p:nvPr/>
        </p:nvPicPr>
        <p:blipFill>
          <a:blip r:embed="rId2"/>
          <a:stretch>
            <a:fillRect/>
          </a:stretch>
        </p:blipFill>
        <p:spPr>
          <a:xfrm>
            <a:off x="1180224" y="2209800"/>
            <a:ext cx="6354062" cy="4505954"/>
          </a:xfrm>
          <a:prstGeom prst="rect">
            <a:avLst/>
          </a:prstGeom>
        </p:spPr>
      </p:pic>
    </p:spTree>
    <p:extLst>
      <p:ext uri="{BB962C8B-B14F-4D97-AF65-F5344CB8AC3E}">
        <p14:creationId xmlns:p14="http://schemas.microsoft.com/office/powerpoint/2010/main" val="154624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bit stuffing</a:t>
            </a:r>
          </a:p>
        </p:txBody>
      </p:sp>
      <p:sp>
        <p:nvSpPr>
          <p:cNvPr id="3" name="Content Placeholder 2"/>
          <p:cNvSpPr>
            <a:spLocks noGrp="1"/>
          </p:cNvSpPr>
          <p:nvPr>
            <p:ph sz="quarter" idx="1"/>
          </p:nvPr>
        </p:nvSpPr>
        <p:spPr>
          <a:xfrm>
            <a:off x="457200" y="914400"/>
            <a:ext cx="8343900" cy="4876800"/>
          </a:xfrm>
        </p:spPr>
        <p:txBody>
          <a:bodyPr>
            <a:noAutofit/>
          </a:bodyPr>
          <a:lstStyle/>
          <a:p>
            <a:r>
              <a:rPr lang="en-US" dirty="0"/>
              <a:t>The third method of delimiting the bit stream gets around a disadvantage of byte stuffing, which is that it is tied to the use of 8-bit bytes. Framing can be also be done at the bit level</a:t>
            </a:r>
          </a:p>
          <a:p>
            <a:r>
              <a:rPr lang="en-US" dirty="0"/>
              <a:t>so, frames </a:t>
            </a:r>
            <a:r>
              <a:rPr lang="en-US" dirty="0">
                <a:solidFill>
                  <a:srgbClr val="FF0000"/>
                </a:solidFill>
              </a:rPr>
              <a:t>can contain an arbitrary number of bits</a:t>
            </a:r>
            <a:r>
              <a:rPr lang="en-US" dirty="0"/>
              <a:t> made up of units of any size. </a:t>
            </a:r>
          </a:p>
          <a:p>
            <a:r>
              <a:rPr lang="en-US" dirty="0"/>
              <a:t>Each frame begins and ends with </a:t>
            </a:r>
            <a:r>
              <a:rPr lang="en-US" dirty="0">
                <a:solidFill>
                  <a:srgbClr val="FF0000"/>
                </a:solidFill>
              </a:rPr>
              <a:t>a special bit pattern</a:t>
            </a:r>
            <a:r>
              <a:rPr lang="en-US" dirty="0"/>
              <a:t>, </a:t>
            </a:r>
            <a:r>
              <a:rPr lang="en-US" b="1" i="1" dirty="0"/>
              <a:t>01111110</a:t>
            </a:r>
            <a:r>
              <a:rPr lang="en-US" dirty="0"/>
              <a:t> or </a:t>
            </a:r>
            <a:r>
              <a:rPr lang="en-US" b="0" i="0" dirty="0">
                <a:solidFill>
                  <a:srgbClr val="111111"/>
                </a:solidFill>
                <a:effectLst/>
                <a:highlight>
                  <a:srgbClr val="FFFFCF"/>
                </a:highlight>
                <a:latin typeface="-apple-system"/>
              </a:rPr>
              <a:t>(01111110)</a:t>
            </a:r>
            <a:r>
              <a:rPr lang="en-US" b="0" i="0" baseline="-25000" dirty="0">
                <a:solidFill>
                  <a:srgbClr val="111111"/>
                </a:solidFill>
                <a:effectLst/>
                <a:latin typeface="-apple-system"/>
              </a:rPr>
              <a:t>2</a:t>
            </a:r>
            <a:r>
              <a:rPr lang="en-US" b="0" i="0" dirty="0">
                <a:solidFill>
                  <a:srgbClr val="111111"/>
                </a:solidFill>
                <a:effectLst/>
                <a:highlight>
                  <a:srgbClr val="FFFFCF"/>
                </a:highlight>
                <a:latin typeface="-apple-system"/>
              </a:rPr>
              <a:t> = (126)</a:t>
            </a:r>
            <a:r>
              <a:rPr lang="en-US" b="0" i="0" baseline="-25000" dirty="0">
                <a:solidFill>
                  <a:srgbClr val="111111"/>
                </a:solidFill>
                <a:effectLst/>
                <a:latin typeface="-apple-system"/>
              </a:rPr>
              <a:t>10 </a:t>
            </a:r>
            <a:r>
              <a:rPr lang="en-US" dirty="0"/>
              <a:t>or 0x7E in hexadecimal. This pattern is a flag byte. </a:t>
            </a:r>
          </a:p>
          <a:p>
            <a:r>
              <a:rPr lang="en-US" dirty="0"/>
              <a:t>Whenever the sender’s data link layer encounters </a:t>
            </a:r>
            <a:r>
              <a:rPr lang="en-US" dirty="0">
                <a:solidFill>
                  <a:srgbClr val="FF0000"/>
                </a:solidFill>
              </a:rPr>
              <a:t>five consecutive 1s</a:t>
            </a:r>
            <a:r>
              <a:rPr lang="en-US" dirty="0"/>
              <a:t> in the data, it </a:t>
            </a:r>
            <a:r>
              <a:rPr lang="en-US" dirty="0">
                <a:solidFill>
                  <a:srgbClr val="FF0000"/>
                </a:solidFill>
              </a:rPr>
              <a:t>automatically stuffs a 0 bit</a:t>
            </a:r>
            <a:r>
              <a:rPr lang="en-US" dirty="0"/>
              <a:t> into the outgoing bit stream. </a:t>
            </a:r>
            <a:br>
              <a:rPr lang="en-US" dirty="0"/>
            </a:br>
            <a:br>
              <a:rPr lang="en-US" dirty="0"/>
            </a:br>
            <a:br>
              <a:rPr lang="en-US" dirty="0"/>
            </a:br>
            <a:br>
              <a:rPr lang="en-US" dirty="0"/>
            </a:br>
            <a:br>
              <a:rPr lang="en-US" dirty="0"/>
            </a:br>
            <a:br>
              <a:rPr lang="en-US" dirty="0"/>
            </a:br>
            <a:br>
              <a:rPr lang="en-US" dirty="0"/>
            </a:br>
            <a:br>
              <a:rPr lang="en-US" sz="2800" dirty="0"/>
            </a:br>
            <a:br>
              <a:rPr lang="en-US" sz="2800" dirty="0"/>
            </a:br>
            <a:br>
              <a:rPr lang="en-US" sz="2800" dirty="0"/>
            </a:b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54235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bit stuffing</a:t>
            </a:r>
          </a:p>
        </p:txBody>
      </p:sp>
      <p:sp>
        <p:nvSpPr>
          <p:cNvPr id="3" name="Content Placeholder 2"/>
          <p:cNvSpPr>
            <a:spLocks noGrp="1"/>
          </p:cNvSpPr>
          <p:nvPr>
            <p:ph sz="quarter" idx="1"/>
          </p:nvPr>
        </p:nvSpPr>
        <p:spPr>
          <a:xfrm>
            <a:off x="457200" y="914400"/>
            <a:ext cx="8343900" cy="4876800"/>
          </a:xfrm>
        </p:spPr>
        <p:txBody>
          <a:bodyPr>
            <a:noAutofit/>
          </a:bodyPr>
          <a:lstStyle/>
          <a:p>
            <a:r>
              <a:rPr lang="en-US" dirty="0"/>
              <a:t>When the receiver sees </a:t>
            </a:r>
            <a:r>
              <a:rPr lang="en-US" dirty="0">
                <a:solidFill>
                  <a:srgbClr val="FF0000"/>
                </a:solidFill>
              </a:rPr>
              <a:t>five consecutive</a:t>
            </a:r>
            <a:r>
              <a:rPr lang="en-US" dirty="0"/>
              <a:t> incoming 1 bits, followed </a:t>
            </a:r>
            <a:r>
              <a:rPr lang="en-US" dirty="0">
                <a:solidFill>
                  <a:srgbClr val="FF0000"/>
                </a:solidFill>
              </a:rPr>
              <a:t>by a 0 bit</a:t>
            </a:r>
            <a:r>
              <a:rPr lang="en-US" dirty="0"/>
              <a:t>, it automatically </a:t>
            </a:r>
            <a:r>
              <a:rPr lang="en-US" dirty="0">
                <a:solidFill>
                  <a:srgbClr val="FF0000"/>
                </a:solidFill>
              </a:rPr>
              <a:t>destuffs</a:t>
            </a:r>
            <a:r>
              <a:rPr lang="en-US" dirty="0"/>
              <a:t> (i.e., deletes) </a:t>
            </a:r>
            <a:r>
              <a:rPr lang="en-US" dirty="0">
                <a:solidFill>
                  <a:srgbClr val="FF0000"/>
                </a:solidFill>
              </a:rPr>
              <a:t>the 0 bit</a:t>
            </a:r>
            <a:r>
              <a:rPr lang="en-US" dirty="0"/>
              <a:t>. Just as byte stuffing is completely</a:t>
            </a:r>
            <a:br>
              <a:rPr lang="en-US" dirty="0"/>
            </a:br>
            <a:r>
              <a:rPr lang="en-US" dirty="0"/>
              <a:t>transparent to the network layer in both computers, so is bit stuffing. If the user data contain the flag pattern, 01111110, this flag is transmitted as 011111010 but</a:t>
            </a:r>
            <a:br>
              <a:rPr lang="en-US" dirty="0"/>
            </a:br>
            <a:r>
              <a:rPr lang="en-US" dirty="0"/>
              <a:t>stored in the receiver’s memory as 01111110.</a:t>
            </a:r>
            <a:br>
              <a:rPr lang="en-US" dirty="0"/>
            </a:br>
            <a:br>
              <a:rPr lang="en-US" dirty="0"/>
            </a:br>
            <a:br>
              <a:rPr lang="en-US" dirty="0"/>
            </a:br>
            <a:br>
              <a:rPr lang="en-US" dirty="0"/>
            </a:br>
            <a:br>
              <a:rPr lang="en-US" dirty="0"/>
            </a:br>
            <a:br>
              <a:rPr lang="en-US" dirty="0"/>
            </a:br>
            <a:br>
              <a:rPr lang="en-US" dirty="0"/>
            </a:br>
            <a:br>
              <a:rPr lang="en-US" dirty="0"/>
            </a:br>
            <a:br>
              <a:rPr lang="en-US" sz="2800" dirty="0"/>
            </a:br>
            <a:br>
              <a:rPr lang="en-US" sz="2800" dirty="0"/>
            </a:br>
            <a:br>
              <a:rPr lang="en-US" sz="2800" dirty="0"/>
            </a:br>
            <a:br>
              <a:rPr lang="en-US" sz="2800" dirty="0"/>
            </a:br>
            <a:br>
              <a:rPr lang="en-US" sz="3200" dirty="0"/>
            </a:br>
            <a:br>
              <a:rPr lang="en-US" sz="2800" dirty="0"/>
            </a:br>
            <a:endParaRPr lang="en-US" sz="2800" dirty="0"/>
          </a:p>
        </p:txBody>
      </p:sp>
      <p:pic>
        <p:nvPicPr>
          <p:cNvPr id="4" name="Picture 3"/>
          <p:cNvPicPr>
            <a:picLocks noChangeAspect="1"/>
          </p:cNvPicPr>
          <p:nvPr/>
        </p:nvPicPr>
        <p:blipFill>
          <a:blip r:embed="rId2"/>
          <a:stretch>
            <a:fillRect/>
          </a:stretch>
        </p:blipFill>
        <p:spPr>
          <a:xfrm>
            <a:off x="1499751" y="3733800"/>
            <a:ext cx="6258798" cy="2715004"/>
          </a:xfrm>
          <a:prstGeom prst="rect">
            <a:avLst/>
          </a:prstGeom>
        </p:spPr>
      </p:pic>
      <p:sp>
        <p:nvSpPr>
          <p:cNvPr id="5" name="Rectangle 4">
            <a:extLst>
              <a:ext uri="{FF2B5EF4-FFF2-40B4-BE49-F238E27FC236}">
                <a16:creationId xmlns:a16="http://schemas.microsoft.com/office/drawing/2014/main" id="{84576611-6004-4895-F230-58D7F60E2531}"/>
              </a:ext>
            </a:extLst>
          </p:cNvPr>
          <p:cNvSpPr/>
          <p:nvPr/>
        </p:nvSpPr>
        <p:spPr>
          <a:xfrm>
            <a:off x="3581400" y="4419600"/>
            <a:ext cx="533400" cy="2286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68B593-666E-E972-CFB6-B6201B0E1AA8}"/>
              </a:ext>
            </a:extLst>
          </p:cNvPr>
          <p:cNvSpPr/>
          <p:nvPr/>
        </p:nvSpPr>
        <p:spPr>
          <a:xfrm>
            <a:off x="3581400" y="4819261"/>
            <a:ext cx="533400" cy="228600"/>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400D16C-83BA-B484-DC5D-89E7C8371E0E}"/>
              </a:ext>
            </a:extLst>
          </p:cNvPr>
          <p:cNvSpPr/>
          <p:nvPr/>
        </p:nvSpPr>
        <p:spPr>
          <a:xfrm>
            <a:off x="4107024" y="4704961"/>
            <a:ext cx="152400" cy="457200"/>
          </a:xfrm>
          <a:prstGeom prst="roundRect">
            <a:avLst/>
          </a:prstGeom>
          <a:noFill/>
          <a:ln w="127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260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609600"/>
            <a:ext cx="8534400" cy="1600200"/>
          </a:xfrm>
        </p:spPr>
        <p:txBody>
          <a:bodyPr>
            <a:noAutofit/>
          </a:bodyPr>
          <a:lstStyle/>
          <a:p>
            <a:pPr algn="ctr"/>
            <a:r>
              <a:rPr lang="en-US" sz="4400" dirty="0"/>
              <a:t>Error Control</a:t>
            </a:r>
          </a:p>
        </p:txBody>
      </p:sp>
      <p:sp>
        <p:nvSpPr>
          <p:cNvPr id="3" name="Content Placeholder 2"/>
          <p:cNvSpPr>
            <a:spLocks noGrp="1"/>
          </p:cNvSpPr>
          <p:nvPr>
            <p:ph sz="quarter" idx="1"/>
          </p:nvPr>
        </p:nvSpPr>
        <p:spPr>
          <a:xfrm>
            <a:off x="394855" y="2743200"/>
            <a:ext cx="7924800" cy="2971800"/>
          </a:xfrm>
        </p:spPr>
        <p:txBody>
          <a:bodyPr>
            <a:noAutofit/>
          </a:bodyPr>
          <a:lstStyle/>
          <a:p>
            <a:pPr algn="just"/>
            <a:r>
              <a:rPr lang="en-US" sz="2800" dirty="0"/>
              <a:t>Data-link layer uses </a:t>
            </a:r>
            <a:r>
              <a:rPr lang="en-US" sz="2800" dirty="0">
                <a:solidFill>
                  <a:srgbClr val="FF0000"/>
                </a:solidFill>
              </a:rPr>
              <a:t>error control techniques</a:t>
            </a:r>
            <a:r>
              <a:rPr lang="en-US" sz="2800" dirty="0"/>
              <a:t> to ensure that frames, i.e. bit streams of data, are transmitted from the source to the destination with a </a:t>
            </a:r>
            <a:r>
              <a:rPr lang="en-US" sz="2800" dirty="0">
                <a:solidFill>
                  <a:srgbClr val="FF0000"/>
                </a:solidFill>
              </a:rPr>
              <a:t>certain</a:t>
            </a:r>
            <a:r>
              <a:rPr lang="en-US" sz="2800" dirty="0"/>
              <a:t> extent of </a:t>
            </a:r>
            <a:r>
              <a:rPr lang="en-US" sz="2800" dirty="0">
                <a:solidFill>
                  <a:srgbClr val="FF0000"/>
                </a:solidFill>
              </a:rPr>
              <a:t>accuracy</a:t>
            </a:r>
            <a:r>
              <a:rPr lang="en-US" sz="2800" dirty="0"/>
              <a:t>.</a:t>
            </a:r>
          </a:p>
          <a:p>
            <a:pPr marL="0" indent="0">
              <a:buNone/>
            </a:pP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sz="2800" dirty="0"/>
            </a:br>
            <a:br>
              <a:rPr lang="en-US" sz="2800" dirty="0"/>
            </a:br>
            <a:br>
              <a:rPr lang="en-US" sz="2800" dirty="0"/>
            </a:b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3116268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Error</a:t>
            </a:r>
          </a:p>
        </p:txBody>
      </p:sp>
      <p:sp>
        <p:nvSpPr>
          <p:cNvPr id="3" name="Content Placeholder 2"/>
          <p:cNvSpPr>
            <a:spLocks noGrp="1"/>
          </p:cNvSpPr>
          <p:nvPr>
            <p:ph sz="quarter" idx="1"/>
          </p:nvPr>
        </p:nvSpPr>
        <p:spPr>
          <a:xfrm>
            <a:off x="457200" y="1066800"/>
            <a:ext cx="8167255" cy="5943600"/>
          </a:xfrm>
        </p:spPr>
        <p:txBody>
          <a:bodyPr>
            <a:noAutofit/>
          </a:bodyPr>
          <a:lstStyle/>
          <a:p>
            <a:pPr algn="just"/>
            <a:r>
              <a:rPr lang="en-US" sz="2800" dirty="0"/>
              <a:t>Networks must be able to transfer data from one device to another with complete accuracy.</a:t>
            </a:r>
          </a:p>
          <a:p>
            <a:pPr algn="just"/>
            <a:r>
              <a:rPr lang="en-US" sz="2800" dirty="0"/>
              <a:t>The </a:t>
            </a:r>
            <a:r>
              <a:rPr lang="en-US" sz="2800" dirty="0">
                <a:solidFill>
                  <a:srgbClr val="FF0000"/>
                </a:solidFill>
              </a:rPr>
              <a:t>corrupted bits</a:t>
            </a:r>
            <a:r>
              <a:rPr lang="en-US" sz="2800" dirty="0"/>
              <a:t> lead to </a:t>
            </a:r>
            <a:r>
              <a:rPr lang="en-US" sz="2800" dirty="0">
                <a:solidFill>
                  <a:srgbClr val="FF0000"/>
                </a:solidFill>
              </a:rPr>
              <a:t>false data</a:t>
            </a:r>
            <a:r>
              <a:rPr lang="en-US" sz="2800" dirty="0"/>
              <a:t> being received by the destination and are called errors.</a:t>
            </a:r>
          </a:p>
          <a:p>
            <a:pPr algn="just"/>
            <a:r>
              <a:rPr lang="en-US" sz="2800" dirty="0"/>
              <a:t>Some application require that errors be detected and corrected.</a:t>
            </a:r>
          </a:p>
          <a:p>
            <a:pPr algn="just"/>
            <a:r>
              <a:rPr lang="en-US" sz="2800" dirty="0"/>
              <a:t>Errors can be of three types: </a:t>
            </a:r>
          </a:p>
          <a:p>
            <a:pPr marL="822960" lvl="1" indent="-457200" algn="just">
              <a:buFont typeface="+mj-lt"/>
              <a:buAutoNum type="arabicPeriod"/>
            </a:pPr>
            <a:r>
              <a:rPr lang="en-US" sz="2400" dirty="0"/>
              <a:t>single bit errors</a:t>
            </a:r>
          </a:p>
          <a:p>
            <a:pPr marL="822960" lvl="1" indent="-457200" algn="just">
              <a:buFont typeface="+mj-lt"/>
              <a:buAutoNum type="arabicPeriod"/>
            </a:pPr>
            <a:r>
              <a:rPr lang="en-US" sz="2400" dirty="0"/>
              <a:t>multiple bit errors</a:t>
            </a:r>
          </a:p>
          <a:p>
            <a:pPr marL="822960" lvl="1" indent="-457200" algn="just">
              <a:buFont typeface="+mj-lt"/>
              <a:buAutoNum type="arabicPeriod"/>
            </a:pPr>
            <a:r>
              <a:rPr lang="en-US" sz="2400" dirty="0"/>
              <a:t>burst errors.</a:t>
            </a:r>
          </a:p>
          <a:p>
            <a:r>
              <a:rPr lang="en-US" sz="2000" b="1" dirty="0">
                <a:latin typeface="Georgia" pitchFamily="18" charset="0"/>
              </a:rPr>
              <a:t>Error detection and correction</a:t>
            </a:r>
            <a:r>
              <a:rPr lang="en-US" sz="2000" dirty="0">
                <a:latin typeface="Georgia" pitchFamily="18" charset="0"/>
              </a:rPr>
              <a:t> are implemented either at the </a:t>
            </a:r>
            <a:r>
              <a:rPr lang="en-US" sz="2000" b="1" dirty="0">
                <a:latin typeface="Georgia" pitchFamily="18" charset="0"/>
              </a:rPr>
              <a:t>data link layer</a:t>
            </a:r>
            <a:r>
              <a:rPr lang="en-US" sz="2000" dirty="0">
                <a:latin typeface="Georgia" pitchFamily="18" charset="0"/>
              </a:rPr>
              <a:t> or the </a:t>
            </a:r>
            <a:r>
              <a:rPr lang="en-US" sz="2000" b="1" dirty="0">
                <a:latin typeface="Georgia" pitchFamily="18" charset="0"/>
              </a:rPr>
              <a:t>transport layer</a:t>
            </a:r>
            <a:r>
              <a:rPr lang="en-US" sz="2000" dirty="0">
                <a:latin typeface="Georgia" pitchFamily="18" charset="0"/>
              </a:rPr>
              <a:t> of the OSI model.</a:t>
            </a:r>
          </a:p>
          <a:p>
            <a:endParaRPr lang="en-US" sz="2000" dirty="0"/>
          </a:p>
        </p:txBody>
      </p:sp>
    </p:spTree>
    <p:extLst>
      <p:ext uri="{BB962C8B-B14F-4D97-AF65-F5344CB8AC3E}">
        <p14:creationId xmlns:p14="http://schemas.microsoft.com/office/powerpoint/2010/main" val="330367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304800"/>
            <a:ext cx="8534400" cy="1066800"/>
          </a:xfrm>
        </p:spPr>
        <p:txBody>
          <a:bodyPr>
            <a:noAutofit/>
          </a:bodyPr>
          <a:lstStyle/>
          <a:p>
            <a:pPr algn="ctr"/>
            <a:r>
              <a:rPr lang="en-US" sz="4800" b="1" dirty="0"/>
              <a:t>The Data Link Layer</a:t>
            </a:r>
          </a:p>
        </p:txBody>
      </p:sp>
      <p:sp>
        <p:nvSpPr>
          <p:cNvPr id="3" name="Content Placeholder 2"/>
          <p:cNvSpPr>
            <a:spLocks noGrp="1"/>
          </p:cNvSpPr>
          <p:nvPr>
            <p:ph sz="quarter" idx="1"/>
          </p:nvPr>
        </p:nvSpPr>
        <p:spPr>
          <a:xfrm>
            <a:off x="457200" y="1600200"/>
            <a:ext cx="8153400" cy="4038600"/>
          </a:xfrm>
        </p:spPr>
        <p:txBody>
          <a:bodyPr>
            <a:normAutofit/>
          </a:bodyPr>
          <a:lstStyle/>
          <a:p>
            <a:r>
              <a:rPr lang="en-US" sz="2800" dirty="0"/>
              <a:t>The </a:t>
            </a:r>
            <a:r>
              <a:rPr lang="en-US" sz="2800" b="1" dirty="0">
                <a:solidFill>
                  <a:srgbClr val="FF0000"/>
                </a:solidFill>
              </a:rPr>
              <a:t>second layer </a:t>
            </a:r>
            <a:r>
              <a:rPr lang="en-US" sz="2800" dirty="0"/>
              <a:t>in our model </a:t>
            </a:r>
          </a:p>
          <a:p>
            <a:r>
              <a:rPr lang="en-US" sz="2800" dirty="0"/>
              <a:t>Works with whole units of information called </a:t>
            </a:r>
            <a:r>
              <a:rPr lang="en-US" sz="2800" b="1" dirty="0">
                <a:solidFill>
                  <a:srgbClr val="FF0000"/>
                </a:solidFill>
              </a:rPr>
              <a:t>frames</a:t>
            </a:r>
            <a:r>
              <a:rPr lang="en-US" sz="2800" dirty="0"/>
              <a:t> (rather than individual bits, as in the physical layer)</a:t>
            </a:r>
          </a:p>
          <a:p>
            <a:r>
              <a:rPr lang="en-US" sz="2800" dirty="0"/>
              <a:t>This study deals with algorithms for achieving reliable, efficient communication</a:t>
            </a:r>
          </a:p>
          <a:p>
            <a:pPr marL="0" indent="0">
              <a:buNone/>
            </a:pPr>
            <a:br>
              <a:rPr lang="en-US" sz="3200" dirty="0"/>
            </a:br>
            <a:endParaRPr lang="en-US" sz="3200" b="1" i="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Error</a:t>
            </a:r>
          </a:p>
        </p:txBody>
      </p:sp>
      <p:sp>
        <p:nvSpPr>
          <p:cNvPr id="3" name="Content Placeholder 2"/>
          <p:cNvSpPr>
            <a:spLocks noGrp="1"/>
          </p:cNvSpPr>
          <p:nvPr>
            <p:ph sz="quarter" idx="1"/>
          </p:nvPr>
        </p:nvSpPr>
        <p:spPr>
          <a:xfrm>
            <a:off x="228600" y="914400"/>
            <a:ext cx="4657725" cy="5410200"/>
          </a:xfrm>
        </p:spPr>
        <p:txBody>
          <a:bodyPr>
            <a:noAutofit/>
          </a:bodyPr>
          <a:lstStyle/>
          <a:p>
            <a:r>
              <a:rPr lang="en-US" b="1" dirty="0"/>
              <a:t>Single bit error</a:t>
            </a:r>
            <a:r>
              <a:rPr lang="en-US" dirty="0"/>
              <a:t> − In the received frame, </a:t>
            </a:r>
            <a:r>
              <a:rPr lang="en-US" dirty="0">
                <a:solidFill>
                  <a:srgbClr val="FF0000"/>
                </a:solidFill>
              </a:rPr>
              <a:t>only one bit </a:t>
            </a:r>
            <a:r>
              <a:rPr lang="en-US" dirty="0"/>
              <a:t>has been corrupted, i.e. either changed from 0 to 1 or from 1 to 0.</a:t>
            </a:r>
          </a:p>
          <a:p>
            <a:r>
              <a:rPr lang="en-US" b="1" dirty="0"/>
              <a:t>Multiple bits error</a:t>
            </a:r>
            <a:r>
              <a:rPr lang="en-US" dirty="0"/>
              <a:t> − In the received frame, </a:t>
            </a:r>
            <a:r>
              <a:rPr lang="en-US" dirty="0">
                <a:solidFill>
                  <a:srgbClr val="FF0000"/>
                </a:solidFill>
              </a:rPr>
              <a:t>more than one bits</a:t>
            </a:r>
            <a:r>
              <a:rPr lang="en-US" dirty="0"/>
              <a:t> are corrupted.</a:t>
            </a:r>
          </a:p>
          <a:p>
            <a:r>
              <a:rPr lang="en-US" b="1" dirty="0"/>
              <a:t>Burst error</a:t>
            </a:r>
            <a:r>
              <a:rPr lang="en-US" dirty="0"/>
              <a:t> − In the received frame, </a:t>
            </a:r>
            <a:r>
              <a:rPr lang="en-US" dirty="0">
                <a:solidFill>
                  <a:srgbClr val="FF0000"/>
                </a:solidFill>
              </a:rPr>
              <a:t>more than one consecutive bits</a:t>
            </a:r>
            <a:r>
              <a:rPr lang="en-US" dirty="0"/>
              <a:t> are corrupted.</a:t>
            </a:r>
            <a:endParaRPr lang="en-US" sz="2000" dirty="0"/>
          </a:p>
        </p:txBody>
      </p:sp>
      <p:pic>
        <p:nvPicPr>
          <p:cNvPr id="1026" name="Picture 2" descr="https://www.tutorialspoint.com/assets/questions/media/15427/15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326" y="977900"/>
            <a:ext cx="4042930" cy="1581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tutorialspoint.com/assets/questions/media/15427/15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711451"/>
            <a:ext cx="4154055" cy="16954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tutorialspoint.com/assets/questions/media/15427/15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554541"/>
            <a:ext cx="4154055" cy="168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548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Error Detection &amp; Correction</a:t>
            </a:r>
          </a:p>
        </p:txBody>
      </p:sp>
      <p:sp>
        <p:nvSpPr>
          <p:cNvPr id="3" name="Content Placeholder 2"/>
          <p:cNvSpPr>
            <a:spLocks noGrp="1"/>
          </p:cNvSpPr>
          <p:nvPr>
            <p:ph sz="quarter" idx="1"/>
          </p:nvPr>
        </p:nvSpPr>
        <p:spPr>
          <a:xfrm>
            <a:off x="228600" y="935277"/>
            <a:ext cx="8229600" cy="5791200"/>
          </a:xfrm>
        </p:spPr>
        <p:txBody>
          <a:bodyPr>
            <a:noAutofit/>
          </a:bodyPr>
          <a:lstStyle/>
          <a:p>
            <a:pPr marL="0" indent="0">
              <a:buNone/>
            </a:pPr>
            <a:r>
              <a:rPr lang="en-US" dirty="0"/>
              <a:t>Error control can be done in two ways in DL Layer:</a:t>
            </a:r>
          </a:p>
          <a:p>
            <a:pPr algn="just"/>
            <a:r>
              <a:rPr lang="en-US" b="1" dirty="0"/>
              <a:t>Error detection</a:t>
            </a:r>
            <a:r>
              <a:rPr lang="en-US" dirty="0"/>
              <a:t> − Error detection involves checking whether any error has occurred or not. The number of error bits and the type of error does not matter.</a:t>
            </a:r>
          </a:p>
          <a:p>
            <a:pPr algn="just"/>
            <a:r>
              <a:rPr lang="en-US" b="1" dirty="0"/>
              <a:t>Error correction</a:t>
            </a:r>
            <a:r>
              <a:rPr lang="en-US" dirty="0"/>
              <a:t> − Error correction involves ascertaining the exact number of bits that has been corrupted and the location of the corrupted bits.</a:t>
            </a:r>
          </a:p>
          <a:p>
            <a:endParaRPr lang="en-US" dirty="0"/>
          </a:p>
          <a:p>
            <a:pPr marL="0" indent="0">
              <a:buNone/>
            </a:pPr>
            <a:r>
              <a:rPr lang="en-US" dirty="0"/>
              <a:t>For both error detection and error correction, the </a:t>
            </a:r>
            <a:r>
              <a:rPr lang="en-US" b="1" dirty="0">
                <a:solidFill>
                  <a:srgbClr val="FF0000"/>
                </a:solidFill>
              </a:rPr>
              <a:t>sender needs to send some additional bits</a:t>
            </a:r>
            <a:r>
              <a:rPr lang="en-US" dirty="0"/>
              <a:t> along with the data bits. The receiver performs necessary checks based upon the additional redundant bits. If it finds that the data is free from errors, it removes the redundant bits before passing the message to the upper layers.</a:t>
            </a:r>
          </a:p>
        </p:txBody>
      </p:sp>
    </p:spTree>
    <p:extLst>
      <p:ext uri="{BB962C8B-B14F-4D97-AF65-F5344CB8AC3E}">
        <p14:creationId xmlns:p14="http://schemas.microsoft.com/office/powerpoint/2010/main" val="4228348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68B8BB4-48B0-4EFA-A82B-504ACA83B29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7467600" cy="340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8AF0162D-304B-4FF4-8CF9-AF8235E77412}"/>
              </a:ext>
            </a:extLst>
          </p:cNvPr>
          <p:cNvSpPr txBox="1">
            <a:spLocks noChangeArrowheads="1"/>
          </p:cNvSpPr>
          <p:nvPr/>
        </p:nvSpPr>
        <p:spPr bwMode="auto">
          <a:xfrm>
            <a:off x="304800" y="762000"/>
            <a:ext cx="647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000" i="1" dirty="0"/>
              <a:t>The structure of encoder and decoder</a:t>
            </a:r>
          </a:p>
        </p:txBody>
      </p:sp>
    </p:spTree>
    <p:extLst>
      <p:ext uri="{BB962C8B-B14F-4D97-AF65-F5344CB8AC3E}">
        <p14:creationId xmlns:p14="http://schemas.microsoft.com/office/powerpoint/2010/main" val="55442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a:xfrm>
            <a:off x="666750" y="258763"/>
            <a:ext cx="7921625" cy="503237"/>
          </a:xfrm>
        </p:spPr>
        <p:txBody>
          <a:bodyPr>
            <a:normAutofit fontScale="90000"/>
          </a:bodyPr>
          <a:lstStyle/>
          <a:p>
            <a:pPr eaLnBrk="1" hangingPunct="1">
              <a:defRPr/>
            </a:pPr>
            <a:r>
              <a:rPr lang="en-US" altLang="ko-KR">
                <a:solidFill>
                  <a:srgbClr val="000000"/>
                </a:solidFill>
                <a:effectLst>
                  <a:outerShdw blurRad="38100" dist="38100" dir="2700000" algn="tl">
                    <a:srgbClr val="FFFFFF"/>
                  </a:outerShdw>
                </a:effectLst>
              </a:rPr>
              <a:t>Detection(cont’d)</a:t>
            </a:r>
          </a:p>
        </p:txBody>
      </p:sp>
      <p:sp>
        <p:nvSpPr>
          <p:cNvPr id="14339" name="Rectangle 3"/>
          <p:cNvSpPr>
            <a:spLocks noGrp="1" noChangeArrowheads="1"/>
          </p:cNvSpPr>
          <p:nvPr>
            <p:ph type="body" sz="half" idx="1"/>
          </p:nvPr>
        </p:nvSpPr>
        <p:spPr bwMode="auto">
          <a:xfrm>
            <a:off x="633413" y="914400"/>
            <a:ext cx="7993062" cy="533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ko-KR" sz="2000">
                <a:ea typeface="굴림" panose="020B0600000101010101" pitchFamily="34" charset="-127"/>
              </a:rPr>
              <a:t>Redundancy</a:t>
            </a:r>
          </a:p>
        </p:txBody>
      </p:sp>
      <p:pic>
        <p:nvPicPr>
          <p:cNvPr id="14340"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15963" y="1773238"/>
            <a:ext cx="7245350" cy="408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3172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7400"/>
            <a:ext cx="8534400" cy="1905000"/>
          </a:xfrm>
        </p:spPr>
        <p:txBody>
          <a:bodyPr>
            <a:noAutofit/>
          </a:bodyPr>
          <a:lstStyle/>
          <a:p>
            <a:pPr algn="ctr"/>
            <a:r>
              <a:rPr lang="en-US" sz="4800" dirty="0"/>
              <a:t>Error Detection Techniques</a:t>
            </a:r>
          </a:p>
        </p:txBody>
      </p:sp>
    </p:spTree>
    <p:extLst>
      <p:ext uri="{BB962C8B-B14F-4D97-AF65-F5344CB8AC3E}">
        <p14:creationId xmlns:p14="http://schemas.microsoft.com/office/powerpoint/2010/main" val="423802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533400"/>
          </a:xfrm>
        </p:spPr>
        <p:txBody>
          <a:bodyPr>
            <a:noAutofit/>
          </a:bodyPr>
          <a:lstStyle/>
          <a:p>
            <a:pPr algn="ctr"/>
            <a:r>
              <a:rPr lang="en-US" sz="3600" dirty="0"/>
              <a:t>Error Detection Techniques:</a:t>
            </a:r>
          </a:p>
        </p:txBody>
      </p:sp>
      <p:sp>
        <p:nvSpPr>
          <p:cNvPr id="3" name="Content Placeholder 2"/>
          <p:cNvSpPr>
            <a:spLocks noGrp="1"/>
          </p:cNvSpPr>
          <p:nvPr>
            <p:ph sz="quarter" idx="1"/>
          </p:nvPr>
        </p:nvSpPr>
        <p:spPr>
          <a:xfrm>
            <a:off x="228600" y="914400"/>
            <a:ext cx="8229600" cy="5791200"/>
          </a:xfrm>
        </p:spPr>
        <p:txBody>
          <a:bodyPr vert="horz" lIns="91440" tIns="45720" rIns="91440" bIns="45720" anchor="t">
            <a:noAutofit/>
          </a:bodyPr>
          <a:lstStyle/>
          <a:p>
            <a:pPr marL="0" indent="0">
              <a:buNone/>
            </a:pPr>
            <a:r>
              <a:rPr lang="en-US" sz="2800" dirty="0"/>
              <a:t>There are three main techniques for detecting errors in frames: </a:t>
            </a:r>
            <a:r>
              <a:rPr lang="en-US" sz="1500" i="1" dirty="0">
                <a:latin typeface="Calibri"/>
                <a:ea typeface="Calibri"/>
                <a:cs typeface="Calibri"/>
              </a:rPr>
              <a:t>(used on fiber and high quality wire)</a:t>
            </a:r>
            <a:endParaRPr lang="en-US" dirty="0"/>
          </a:p>
          <a:p>
            <a:pPr marL="822960" lvl="1" indent="-457200">
              <a:buFont typeface="+mj-lt"/>
              <a:buAutoNum type="arabicPeriod"/>
            </a:pPr>
            <a:r>
              <a:rPr lang="en-US" sz="2400" dirty="0"/>
              <a:t>Parity Check ( 1D[simple] and 2D)</a:t>
            </a:r>
          </a:p>
          <a:p>
            <a:pPr marL="822960" lvl="1" indent="-457200">
              <a:buFont typeface="+mj-lt"/>
              <a:buAutoNum type="arabicPeriod"/>
            </a:pPr>
            <a:r>
              <a:rPr lang="en-US" sz="2400" dirty="0"/>
              <a:t>Cyclic Redundancy Check (CRC).</a:t>
            </a:r>
          </a:p>
          <a:p>
            <a:pPr marL="822960" lvl="1" indent="-457200">
              <a:buFont typeface="+mj-lt"/>
              <a:buAutoNum type="arabicPeriod"/>
            </a:pPr>
            <a:r>
              <a:rPr lang="en-US" dirty="0"/>
              <a:t>Checksum</a:t>
            </a:r>
          </a:p>
          <a:p>
            <a:pPr marL="0" indent="0">
              <a:buNone/>
            </a:pPr>
            <a:endParaRPr lang="en-US" dirty="0"/>
          </a:p>
        </p:txBody>
      </p:sp>
    </p:spTree>
    <p:extLst>
      <p:ext uri="{BB962C8B-B14F-4D97-AF65-F5344CB8AC3E}">
        <p14:creationId xmlns:p14="http://schemas.microsoft.com/office/powerpoint/2010/main" val="1968255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534400" cy="990600"/>
          </a:xfrm>
        </p:spPr>
        <p:txBody>
          <a:bodyPr>
            <a:noAutofit/>
          </a:bodyPr>
          <a:lstStyle/>
          <a:p>
            <a:pPr algn="ctr"/>
            <a:r>
              <a:rPr lang="en-US" dirty="0"/>
              <a:t>Simple Parity Checking </a:t>
            </a:r>
            <a:br>
              <a:rPr lang="en-US" dirty="0"/>
            </a:br>
            <a:r>
              <a:rPr lang="en-US" sz="2400" dirty="0"/>
              <a:t>(or One-dimension Parity Check</a:t>
            </a:r>
            <a:r>
              <a:rPr lang="en-US" sz="2800" dirty="0"/>
              <a:t>)</a:t>
            </a:r>
            <a:endParaRPr lang="en-US" sz="3600" dirty="0"/>
          </a:p>
        </p:txBody>
      </p:sp>
      <p:sp>
        <p:nvSpPr>
          <p:cNvPr id="3" name="Content Placeholder 2"/>
          <p:cNvSpPr>
            <a:spLocks noGrp="1"/>
          </p:cNvSpPr>
          <p:nvPr>
            <p:ph sz="quarter" idx="1"/>
          </p:nvPr>
        </p:nvSpPr>
        <p:spPr>
          <a:xfrm>
            <a:off x="228600" y="1524000"/>
            <a:ext cx="8229600" cy="5791200"/>
          </a:xfrm>
        </p:spPr>
        <p:txBody>
          <a:bodyPr>
            <a:noAutofit/>
          </a:bodyPr>
          <a:lstStyle/>
          <a:p>
            <a:r>
              <a:rPr lang="en-US" dirty="0"/>
              <a:t>The most common and least expensive mechanism for error- detection is the simple parity check.</a:t>
            </a:r>
          </a:p>
          <a:p>
            <a:r>
              <a:rPr lang="en-US" dirty="0"/>
              <a:t>The parity check is done by adding an </a:t>
            </a:r>
            <a:r>
              <a:rPr lang="en-US" b="1" dirty="0"/>
              <a:t>extra bit</a:t>
            </a:r>
            <a:r>
              <a:rPr lang="en-US" dirty="0"/>
              <a:t>, called </a:t>
            </a:r>
            <a:r>
              <a:rPr lang="en-US" b="1" dirty="0">
                <a:solidFill>
                  <a:srgbClr val="FF0000"/>
                </a:solidFill>
              </a:rPr>
              <a:t>parity bit </a:t>
            </a:r>
            <a:r>
              <a:rPr lang="en-US" dirty="0"/>
              <a:t>to the data to make a number of </a:t>
            </a:r>
            <a:r>
              <a:rPr lang="en-US" b="1" dirty="0"/>
              <a:t>1s either even </a:t>
            </a:r>
            <a:r>
              <a:rPr lang="en-US" dirty="0"/>
              <a:t>(even parity) </a:t>
            </a:r>
            <a:r>
              <a:rPr lang="en-US" b="1" dirty="0"/>
              <a:t>or odd </a:t>
            </a:r>
            <a:r>
              <a:rPr lang="en-US" dirty="0"/>
              <a:t>(odd parity)</a:t>
            </a:r>
          </a:p>
          <a:p>
            <a:r>
              <a:rPr lang="en-US" dirty="0"/>
              <a:t>While creating a frame, the sender counts the number of 1s in it and adds the parity bit in the following way:</a:t>
            </a:r>
          </a:p>
          <a:p>
            <a:pPr lvl="1"/>
            <a:r>
              <a:rPr lang="en-US" dirty="0"/>
              <a:t>If a number of 1s is even then parity bit value is 0</a:t>
            </a:r>
          </a:p>
          <a:p>
            <a:pPr lvl="1"/>
            <a:r>
              <a:rPr lang="en-US" dirty="0"/>
              <a:t>If the number of 1s is odd then parity bit value is 1.</a:t>
            </a:r>
            <a:br>
              <a:rPr lang="en-US" dirty="0"/>
            </a:br>
            <a:br>
              <a:rPr lang="en-US" dirty="0"/>
            </a:br>
            <a:endParaRPr lang="en-US" dirty="0"/>
          </a:p>
        </p:txBody>
      </p:sp>
    </p:spTree>
    <p:extLst>
      <p:ext uri="{BB962C8B-B14F-4D97-AF65-F5344CB8AC3E}">
        <p14:creationId xmlns:p14="http://schemas.microsoft.com/office/powerpoint/2010/main" val="235850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8920"/>
            <a:ext cx="8534400" cy="990600"/>
          </a:xfrm>
        </p:spPr>
        <p:txBody>
          <a:bodyPr>
            <a:noAutofit/>
          </a:bodyPr>
          <a:lstStyle/>
          <a:p>
            <a:pPr algn="ctr"/>
            <a:r>
              <a:rPr lang="en-US" dirty="0"/>
              <a:t>Simple Parity Checking </a:t>
            </a:r>
            <a:br>
              <a:rPr lang="en-US" dirty="0"/>
            </a:br>
            <a:r>
              <a:rPr lang="en-US" sz="2400" dirty="0"/>
              <a:t>(or One-dimension Parity Check</a:t>
            </a:r>
            <a:r>
              <a:rPr lang="en-US" sz="2800" dirty="0"/>
              <a:t>)</a:t>
            </a:r>
            <a:endParaRPr lang="en-US" sz="3600" dirty="0"/>
          </a:p>
        </p:txBody>
      </p:sp>
      <p:sp>
        <p:nvSpPr>
          <p:cNvPr id="3" name="Content Placeholder 2"/>
          <p:cNvSpPr>
            <a:spLocks noGrp="1"/>
          </p:cNvSpPr>
          <p:nvPr>
            <p:ph sz="quarter" idx="1"/>
          </p:nvPr>
        </p:nvSpPr>
        <p:spPr>
          <a:xfrm>
            <a:off x="228600" y="5257800"/>
            <a:ext cx="8229600" cy="1524000"/>
          </a:xfrm>
        </p:spPr>
        <p:txBody>
          <a:bodyPr>
            <a:noAutofit/>
          </a:bodyPr>
          <a:lstStyle/>
          <a:p>
            <a:r>
              <a:rPr lang="en-US" dirty="0"/>
              <a:t>The parity check is suitable for </a:t>
            </a:r>
            <a:r>
              <a:rPr lang="en-US" dirty="0">
                <a:solidFill>
                  <a:srgbClr val="FF0000"/>
                </a:solidFill>
              </a:rPr>
              <a:t>single bit error detection</a:t>
            </a:r>
            <a:r>
              <a:rPr lang="en-US" dirty="0"/>
              <a:t> only.</a:t>
            </a:r>
          </a:p>
          <a:p>
            <a:r>
              <a:rPr lang="en-US" dirty="0"/>
              <a:t>A simple parity-cheek code can detect </a:t>
            </a:r>
            <a:r>
              <a:rPr lang="en-US" b="1" dirty="0"/>
              <a:t>odd</a:t>
            </a:r>
            <a:r>
              <a:rPr lang="en-US" dirty="0"/>
              <a:t> numbers of error.</a:t>
            </a:r>
            <a:br>
              <a:rPr lang="en-US" dirty="0"/>
            </a:br>
            <a:br>
              <a:rPr lang="en-US" dirty="0"/>
            </a:br>
            <a:endParaRPr lang="en-US" dirty="0"/>
          </a:p>
        </p:txBody>
      </p:sp>
      <p:pic>
        <p:nvPicPr>
          <p:cNvPr id="4" name="Picture 3"/>
          <p:cNvPicPr>
            <a:picLocks noChangeAspect="1"/>
          </p:cNvPicPr>
          <p:nvPr/>
        </p:nvPicPr>
        <p:blipFill rotWithShape="1">
          <a:blip r:embed="rId2"/>
          <a:srcRect b="7447"/>
          <a:stretch/>
        </p:blipFill>
        <p:spPr>
          <a:xfrm>
            <a:off x="1981200" y="885481"/>
            <a:ext cx="5143857" cy="4219919"/>
          </a:xfrm>
          <a:prstGeom prst="rect">
            <a:avLst/>
          </a:prstGeom>
        </p:spPr>
      </p:pic>
    </p:spTree>
    <p:extLst>
      <p:ext uri="{BB962C8B-B14F-4D97-AF65-F5344CB8AC3E}">
        <p14:creationId xmlns:p14="http://schemas.microsoft.com/office/powerpoint/2010/main" val="913894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534400" cy="685800"/>
          </a:xfrm>
        </p:spPr>
        <p:txBody>
          <a:bodyPr>
            <a:noAutofit/>
          </a:bodyPr>
          <a:lstStyle/>
          <a:p>
            <a:pPr algn="ctr"/>
            <a:r>
              <a:rPr lang="en-US" dirty="0"/>
              <a:t>2D Parity Checking </a:t>
            </a:r>
            <a:endParaRPr lang="en-US" sz="3600" dirty="0"/>
          </a:p>
        </p:txBody>
      </p:sp>
      <p:sp>
        <p:nvSpPr>
          <p:cNvPr id="3" name="Content Placeholder 2"/>
          <p:cNvSpPr>
            <a:spLocks noGrp="1"/>
          </p:cNvSpPr>
          <p:nvPr>
            <p:ph sz="quarter" idx="1"/>
          </p:nvPr>
        </p:nvSpPr>
        <p:spPr>
          <a:xfrm>
            <a:off x="228600" y="1524000"/>
            <a:ext cx="8229600" cy="5791200"/>
          </a:xfrm>
        </p:spPr>
        <p:txBody>
          <a:bodyPr>
            <a:noAutofit/>
          </a:bodyPr>
          <a:lstStyle/>
          <a:p>
            <a:r>
              <a:rPr lang="en-US" dirty="0"/>
              <a:t>Performance can be improved by using two dimensional parity check.</a:t>
            </a:r>
          </a:p>
          <a:p>
            <a:r>
              <a:rPr lang="en-US" dirty="0"/>
              <a:t>Parity check bits are calculated for each row, which is equivalent to a simple parity check bit.</a:t>
            </a:r>
          </a:p>
          <a:p>
            <a:r>
              <a:rPr lang="en-US" dirty="0"/>
              <a:t>Parity check bits are also calculated for all columns then both are sent along with the data.</a:t>
            </a:r>
          </a:p>
          <a:p>
            <a:pPr marL="0" indent="0">
              <a:buNone/>
            </a:pPr>
            <a:br>
              <a:rPr lang="en-US" dirty="0"/>
            </a:br>
            <a:br>
              <a:rPr lang="en-US" dirty="0"/>
            </a:br>
            <a:endParaRPr lang="en-US" dirty="0"/>
          </a:p>
        </p:txBody>
      </p:sp>
    </p:spTree>
    <p:extLst>
      <p:ext uri="{BB962C8B-B14F-4D97-AF65-F5344CB8AC3E}">
        <p14:creationId xmlns:p14="http://schemas.microsoft.com/office/powerpoint/2010/main" val="4239634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534400" cy="685800"/>
          </a:xfrm>
        </p:spPr>
        <p:txBody>
          <a:bodyPr>
            <a:noAutofit/>
          </a:bodyPr>
          <a:lstStyle/>
          <a:p>
            <a:pPr algn="ctr"/>
            <a:r>
              <a:rPr lang="en-US" dirty="0"/>
              <a:t>2D Parity Checking </a:t>
            </a:r>
            <a:endParaRPr lang="en-US" sz="3600" dirty="0"/>
          </a:p>
        </p:txBody>
      </p:sp>
      <p:sp>
        <p:nvSpPr>
          <p:cNvPr id="6" name="Rectangle 5"/>
          <p:cNvSpPr/>
          <p:nvPr/>
        </p:nvSpPr>
        <p:spPr>
          <a:xfrm>
            <a:off x="685800" y="5715000"/>
            <a:ext cx="7315200" cy="918865"/>
          </a:xfrm>
          <a:prstGeom prst="rect">
            <a:avLst/>
          </a:prstGeom>
        </p:spPr>
        <p:txBody>
          <a:bodyPr wrap="square">
            <a:spAutoFit/>
          </a:bodyPr>
          <a:lstStyle/>
          <a:p>
            <a:r>
              <a:rPr lang="en-US" dirty="0">
                <a:solidFill>
                  <a:srgbClr val="000000"/>
                </a:solidFill>
                <a:latin typeface="TimesNewRomanPSMT"/>
              </a:rPr>
              <a:t>Two- Dimension Parity Checking increases the likelihood of detecting burst errors.</a:t>
            </a:r>
            <a:r>
              <a:rPr lang="en-US" dirty="0"/>
              <a:t> </a:t>
            </a:r>
            <a:br>
              <a:rPr lang="en-US" dirty="0"/>
            </a:br>
            <a:endParaRPr lang="en-US" dirty="0"/>
          </a:p>
        </p:txBody>
      </p:sp>
      <p:pic>
        <p:nvPicPr>
          <p:cNvPr id="9" name="Picture 10">
            <a:extLst>
              <a:ext uri="{FF2B5EF4-FFF2-40B4-BE49-F238E27FC236}">
                <a16:creationId xmlns:a16="http://schemas.microsoft.com/office/drawing/2014/main" id="{42038F3C-4090-449E-8BAD-10DE9A2BC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1447800"/>
            <a:ext cx="75596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700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a:extLst>
              <a:ext uri="{FF2B5EF4-FFF2-40B4-BE49-F238E27FC236}">
                <a16:creationId xmlns:a16="http://schemas.microsoft.com/office/drawing/2014/main" id="{5522B18B-0C57-407F-BB2A-98D6A3E01AC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74676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2">
            <a:extLst>
              <a:ext uri="{FF2B5EF4-FFF2-40B4-BE49-F238E27FC236}">
                <a16:creationId xmlns:a16="http://schemas.microsoft.com/office/drawing/2014/main" id="{8DAC3D58-5DCA-4B58-A6BB-32010328116A}"/>
              </a:ext>
            </a:extLst>
          </p:cNvPr>
          <p:cNvSpPr txBox="1">
            <a:spLocks noChangeArrowheads="1"/>
          </p:cNvSpPr>
          <p:nvPr/>
        </p:nvSpPr>
        <p:spPr bwMode="auto">
          <a:xfrm>
            <a:off x="609600" y="3810000"/>
            <a:ext cx="11430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spcBef>
                <a:spcPct val="50000"/>
              </a:spcBef>
            </a:pPr>
            <a:r>
              <a:rPr lang="en-US" altLang="en-US" b="0" dirty="0"/>
              <a:t>Framing</a:t>
            </a:r>
          </a:p>
        </p:txBody>
      </p:sp>
    </p:spTree>
    <p:extLst>
      <p:ext uri="{BB962C8B-B14F-4D97-AF65-F5344CB8AC3E}">
        <p14:creationId xmlns:p14="http://schemas.microsoft.com/office/powerpoint/2010/main" val="2814636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63">
            <a:extLst>
              <a:ext uri="{FF2B5EF4-FFF2-40B4-BE49-F238E27FC236}">
                <a16:creationId xmlns:a16="http://schemas.microsoft.com/office/drawing/2014/main" id="{2DA84119-CE24-45C6-ADE4-F22EF3D26982}"/>
              </a:ext>
            </a:extLst>
          </p:cNvPr>
          <p:cNvSpPr>
            <a:spLocks noGrp="1" noChangeArrowheads="1"/>
          </p:cNvSpPr>
          <p:nvPr>
            <p:ph type="title"/>
          </p:nvPr>
        </p:nvSpPr>
        <p:spPr bwMode="auto">
          <a:xfrm>
            <a:off x="762000" y="3810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ctr" eaLnBrk="1" hangingPunct="1"/>
            <a:r>
              <a:rPr lang="en-US" altLang="en-US" dirty="0"/>
              <a:t>Two-dimension parity</a:t>
            </a:r>
          </a:p>
        </p:txBody>
      </p:sp>
      <p:sp>
        <p:nvSpPr>
          <p:cNvPr id="26627" name="Text Box 1064">
            <a:extLst>
              <a:ext uri="{FF2B5EF4-FFF2-40B4-BE49-F238E27FC236}">
                <a16:creationId xmlns:a16="http://schemas.microsoft.com/office/drawing/2014/main" id="{DFF944EB-D6FC-45CF-BAB5-EBB77FE050CF}"/>
              </a:ext>
            </a:extLst>
          </p:cNvPr>
          <p:cNvSpPr txBox="1">
            <a:spLocks noChangeArrowheads="1"/>
          </p:cNvSpPr>
          <p:nvPr/>
        </p:nvSpPr>
        <p:spPr bwMode="auto">
          <a:xfrm>
            <a:off x="6172200" y="1474788"/>
            <a:ext cx="13271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1 0 0 1 0  </a:t>
            </a:r>
            <a:r>
              <a:rPr lang="en-US" altLang="en-US" sz="2000" b="0" dirty="0">
                <a:solidFill>
                  <a:srgbClr val="660066"/>
                </a:solidFill>
              </a:rPr>
              <a:t>0</a:t>
            </a:r>
          </a:p>
          <a:p>
            <a:pPr eaLnBrk="1" hangingPunct="1"/>
            <a:r>
              <a:rPr lang="en-US" altLang="en-US" sz="2000" b="0" dirty="0"/>
              <a:t>0 1 0 0 0  </a:t>
            </a:r>
            <a:r>
              <a:rPr lang="en-US" altLang="en-US" sz="2000" b="0" dirty="0">
                <a:solidFill>
                  <a:srgbClr val="660066"/>
                </a:solidFill>
              </a:rPr>
              <a:t>1</a:t>
            </a:r>
          </a:p>
          <a:p>
            <a:pPr eaLnBrk="1" hangingPunct="1"/>
            <a:r>
              <a:rPr lang="en-US" altLang="en-US" sz="2000" b="0" dirty="0"/>
              <a:t>1 0 0 1 0  </a:t>
            </a:r>
            <a:r>
              <a:rPr lang="en-US" altLang="en-US" sz="2000" b="0" dirty="0">
                <a:solidFill>
                  <a:srgbClr val="660066"/>
                </a:solidFill>
              </a:rPr>
              <a:t>0</a:t>
            </a:r>
          </a:p>
          <a:p>
            <a:pPr eaLnBrk="1" hangingPunct="1"/>
            <a:r>
              <a:rPr lang="en-US" altLang="en-US" sz="2000" b="0" dirty="0"/>
              <a:t>1 1 0 1 1  </a:t>
            </a:r>
            <a:r>
              <a:rPr lang="en-US" altLang="en-US" sz="2000" b="0" dirty="0">
                <a:solidFill>
                  <a:srgbClr val="660066"/>
                </a:solidFill>
              </a:rPr>
              <a:t>0</a:t>
            </a:r>
          </a:p>
          <a:p>
            <a:pPr eaLnBrk="1" hangingPunct="1"/>
            <a:r>
              <a:rPr lang="en-US" altLang="en-US" sz="2000" b="0" dirty="0">
                <a:solidFill>
                  <a:srgbClr val="660066"/>
                </a:solidFill>
              </a:rPr>
              <a:t>1 0 0 1 1  1</a:t>
            </a:r>
          </a:p>
        </p:txBody>
      </p:sp>
      <p:sp>
        <p:nvSpPr>
          <p:cNvPr id="26628" name="Text Box 1065">
            <a:extLst>
              <a:ext uri="{FF2B5EF4-FFF2-40B4-BE49-F238E27FC236}">
                <a16:creationId xmlns:a16="http://schemas.microsoft.com/office/drawing/2014/main" id="{34868C40-7F57-47F9-AA6F-6B72F6670D42}"/>
              </a:ext>
            </a:extLst>
          </p:cNvPr>
          <p:cNvSpPr txBox="1">
            <a:spLocks noChangeArrowheads="1"/>
          </p:cNvSpPr>
          <p:nvPr/>
        </p:nvSpPr>
        <p:spPr bwMode="auto">
          <a:xfrm>
            <a:off x="1279525" y="1614488"/>
            <a:ext cx="4638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buFontTx/>
              <a:buAutoNum type="arabicPeriod"/>
            </a:pPr>
            <a:r>
              <a:rPr lang="en-US" altLang="en-US" sz="2000" b="0" dirty="0"/>
              <a:t>Data blocks are organized into table</a:t>
            </a:r>
          </a:p>
          <a:p>
            <a:pPr eaLnBrk="1" hangingPunct="1">
              <a:buFontTx/>
              <a:buAutoNum type="arabicPeriod"/>
            </a:pPr>
            <a:r>
              <a:rPr lang="en-US" altLang="en-US" sz="2000" b="0" dirty="0"/>
              <a:t>Last column: check bits for rows </a:t>
            </a:r>
          </a:p>
          <a:p>
            <a:pPr eaLnBrk="1" hangingPunct="1">
              <a:buFontTx/>
              <a:buAutoNum type="arabicPeriod"/>
            </a:pPr>
            <a:r>
              <a:rPr lang="en-US" altLang="en-US" sz="2000" b="0" dirty="0"/>
              <a:t>Last row: check bits for columns</a:t>
            </a:r>
          </a:p>
          <a:p>
            <a:pPr eaLnBrk="1" hangingPunct="1">
              <a:buFontTx/>
              <a:buAutoNum type="arabicPeriod"/>
            </a:pPr>
            <a:r>
              <a:rPr lang="en-US" altLang="en-US" sz="2000" b="0" dirty="0"/>
              <a:t>Can </a:t>
            </a:r>
            <a:r>
              <a:rPr lang="en-US" altLang="en-US" sz="2000" dirty="0"/>
              <a:t>detect</a:t>
            </a:r>
            <a:r>
              <a:rPr lang="en-US" altLang="en-US" sz="2000" b="0" dirty="0"/>
              <a:t> and </a:t>
            </a:r>
            <a:r>
              <a:rPr lang="en-US" altLang="en-US" sz="2000" dirty="0"/>
              <a:t>correct single </a:t>
            </a:r>
            <a:r>
              <a:rPr lang="en-US" altLang="en-US" sz="2000" b="0" dirty="0"/>
              <a:t>bit error</a:t>
            </a:r>
          </a:p>
        </p:txBody>
      </p:sp>
      <p:sp>
        <p:nvSpPr>
          <p:cNvPr id="26629" name="Text Box 1066">
            <a:extLst>
              <a:ext uri="{FF2B5EF4-FFF2-40B4-BE49-F238E27FC236}">
                <a16:creationId xmlns:a16="http://schemas.microsoft.com/office/drawing/2014/main" id="{06795809-7CC3-4ACD-A6D4-13F589E51178}"/>
              </a:ext>
            </a:extLst>
          </p:cNvPr>
          <p:cNvSpPr txBox="1">
            <a:spLocks noChangeArrowheads="1"/>
          </p:cNvSpPr>
          <p:nvPr/>
        </p:nvSpPr>
        <p:spPr bwMode="auto">
          <a:xfrm>
            <a:off x="838200" y="3657600"/>
            <a:ext cx="1752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1 0 0 1 0  </a:t>
            </a:r>
            <a:r>
              <a:rPr lang="en-US" altLang="en-US" sz="2000" b="0" dirty="0">
                <a:solidFill>
                  <a:srgbClr val="660066"/>
                </a:solidFill>
              </a:rPr>
              <a:t>0</a:t>
            </a:r>
            <a:r>
              <a:rPr lang="en-US" altLang="en-US" sz="2000" b="0" dirty="0">
                <a:solidFill>
                  <a:schemeClr val="accent1"/>
                </a:solidFill>
              </a:rPr>
              <a:t>  </a:t>
            </a:r>
            <a:r>
              <a:rPr lang="en-US" altLang="en-US" sz="2000" b="0" dirty="0">
                <a:solidFill>
                  <a:schemeClr val="folHlink"/>
                </a:solidFill>
              </a:rPr>
              <a:t>0</a:t>
            </a:r>
          </a:p>
          <a:p>
            <a:pPr eaLnBrk="1" hangingPunct="1"/>
            <a:r>
              <a:rPr lang="en-US" altLang="en-US" sz="2000" b="0" dirty="0"/>
              <a:t>0 </a:t>
            </a:r>
            <a:r>
              <a:rPr lang="en-US" altLang="en-US" sz="2000" b="0" dirty="0">
                <a:solidFill>
                  <a:srgbClr val="FF0000"/>
                </a:solidFill>
              </a:rPr>
              <a:t>0</a:t>
            </a:r>
            <a:r>
              <a:rPr lang="en-US" altLang="en-US" sz="2000" b="0" dirty="0"/>
              <a:t> 0 0 0  </a:t>
            </a:r>
            <a:r>
              <a:rPr lang="en-US" altLang="en-US" sz="2000" b="0" dirty="0">
                <a:solidFill>
                  <a:srgbClr val="660066"/>
                </a:solidFill>
              </a:rPr>
              <a:t>1</a:t>
            </a:r>
            <a:r>
              <a:rPr lang="en-US" altLang="en-US" sz="2000" b="0" dirty="0">
                <a:solidFill>
                  <a:schemeClr val="accent1"/>
                </a:solidFill>
              </a:rPr>
              <a:t>  </a:t>
            </a:r>
            <a:r>
              <a:rPr lang="en-US" altLang="en-US" sz="2000" b="0" dirty="0">
                <a:solidFill>
                  <a:schemeClr val="folHlink"/>
                </a:solidFill>
              </a:rPr>
              <a:t>1</a:t>
            </a:r>
          </a:p>
          <a:p>
            <a:pPr eaLnBrk="1" hangingPunct="1"/>
            <a:r>
              <a:rPr lang="en-US" altLang="en-US" sz="2000" b="0" dirty="0"/>
              <a:t>1 0 0 1 0  </a:t>
            </a:r>
            <a:r>
              <a:rPr lang="en-US" altLang="en-US" sz="2000" b="0" dirty="0">
                <a:solidFill>
                  <a:srgbClr val="660066"/>
                </a:solidFill>
              </a:rPr>
              <a:t>0</a:t>
            </a:r>
            <a:r>
              <a:rPr lang="en-US" altLang="en-US" sz="2000" b="0" dirty="0">
                <a:solidFill>
                  <a:schemeClr val="accent1"/>
                </a:solidFill>
              </a:rPr>
              <a:t>  </a:t>
            </a:r>
            <a:r>
              <a:rPr lang="en-US" altLang="en-US" sz="2000" b="0" dirty="0">
                <a:solidFill>
                  <a:schemeClr val="folHlink"/>
                </a:solidFill>
              </a:rPr>
              <a:t>0</a:t>
            </a:r>
            <a:r>
              <a:rPr lang="en-US" altLang="en-US" sz="2000" b="0" dirty="0">
                <a:solidFill>
                  <a:schemeClr val="accent1"/>
                </a:solidFill>
              </a:rPr>
              <a:t> </a:t>
            </a:r>
          </a:p>
          <a:p>
            <a:pPr eaLnBrk="1" hangingPunct="1"/>
            <a:r>
              <a:rPr lang="en-US" altLang="en-US" sz="2000" b="0" dirty="0"/>
              <a:t>1 1 0 1 1  </a:t>
            </a:r>
            <a:r>
              <a:rPr lang="en-US" altLang="en-US" sz="2000" b="0" dirty="0">
                <a:solidFill>
                  <a:srgbClr val="660066"/>
                </a:solidFill>
              </a:rPr>
              <a:t>0</a:t>
            </a:r>
            <a:r>
              <a:rPr lang="en-US" altLang="en-US" sz="2000" b="0" dirty="0">
                <a:solidFill>
                  <a:schemeClr val="accent1"/>
                </a:solidFill>
              </a:rPr>
              <a:t>  </a:t>
            </a:r>
            <a:r>
              <a:rPr lang="en-US" altLang="en-US" sz="2000" b="0" dirty="0">
                <a:solidFill>
                  <a:schemeClr val="folHlink"/>
                </a:solidFill>
              </a:rPr>
              <a:t>0</a:t>
            </a:r>
            <a:r>
              <a:rPr lang="en-US" altLang="en-US" sz="2000" b="0" dirty="0">
                <a:solidFill>
                  <a:schemeClr val="accent1"/>
                </a:solidFill>
              </a:rPr>
              <a:t> </a:t>
            </a:r>
          </a:p>
          <a:p>
            <a:pPr eaLnBrk="1" hangingPunct="1"/>
            <a:r>
              <a:rPr lang="en-US" altLang="en-US" sz="2000" b="0" dirty="0">
                <a:solidFill>
                  <a:srgbClr val="660066"/>
                </a:solidFill>
              </a:rPr>
              <a:t>1 0 0 1 1  1</a:t>
            </a:r>
            <a:r>
              <a:rPr lang="en-US" altLang="en-US" sz="2000" b="0" dirty="0">
                <a:solidFill>
                  <a:schemeClr val="accent1"/>
                </a:solidFill>
              </a:rPr>
              <a:t>  </a:t>
            </a:r>
            <a:r>
              <a:rPr lang="en-US" altLang="en-US" sz="2000" b="0" dirty="0">
                <a:solidFill>
                  <a:schemeClr val="folHlink"/>
                </a:solidFill>
              </a:rPr>
              <a:t>0</a:t>
            </a:r>
          </a:p>
          <a:p>
            <a:pPr eaLnBrk="1" hangingPunct="1"/>
            <a:r>
              <a:rPr lang="en-US" altLang="en-US" sz="2000" b="0" dirty="0">
                <a:solidFill>
                  <a:schemeClr val="folHlink"/>
                </a:solidFill>
              </a:rPr>
              <a:t>0 1 0 0 0  0</a:t>
            </a:r>
          </a:p>
        </p:txBody>
      </p:sp>
      <p:sp>
        <p:nvSpPr>
          <p:cNvPr id="26630" name="Text Box 1067">
            <a:extLst>
              <a:ext uri="{FF2B5EF4-FFF2-40B4-BE49-F238E27FC236}">
                <a16:creationId xmlns:a16="http://schemas.microsoft.com/office/drawing/2014/main" id="{6C53827B-7F40-458C-B505-F585B2728317}"/>
              </a:ext>
            </a:extLst>
          </p:cNvPr>
          <p:cNvSpPr txBox="1">
            <a:spLocks noChangeArrowheads="1"/>
          </p:cNvSpPr>
          <p:nvPr/>
        </p:nvSpPr>
        <p:spPr bwMode="auto">
          <a:xfrm>
            <a:off x="3873815" y="6010383"/>
            <a:ext cx="3873185" cy="70788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dirty="0"/>
              <a:t>Can detect one, two, three errors,</a:t>
            </a:r>
          </a:p>
          <a:p>
            <a:pPr eaLnBrk="1" hangingPunct="1"/>
            <a:r>
              <a:rPr lang="en-US" altLang="en-US" sz="2000" dirty="0"/>
              <a:t>But </a:t>
            </a:r>
            <a:r>
              <a:rPr lang="en-US" altLang="en-US" sz="2000" u="sng" dirty="0"/>
              <a:t>NOT all four</a:t>
            </a:r>
            <a:r>
              <a:rPr lang="en-US" altLang="en-US" sz="2000" dirty="0"/>
              <a:t> errors</a:t>
            </a:r>
            <a:r>
              <a:rPr lang="en-US" altLang="en-US" sz="2000" b="0" dirty="0"/>
              <a:t>.</a:t>
            </a:r>
          </a:p>
        </p:txBody>
      </p:sp>
      <p:sp>
        <p:nvSpPr>
          <p:cNvPr id="26631" name="Text Box 1068">
            <a:extLst>
              <a:ext uri="{FF2B5EF4-FFF2-40B4-BE49-F238E27FC236}">
                <a16:creationId xmlns:a16="http://schemas.microsoft.com/office/drawing/2014/main" id="{B2A290D4-5BB8-4767-A96B-590E0E3AF88E}"/>
              </a:ext>
            </a:extLst>
          </p:cNvPr>
          <p:cNvSpPr txBox="1">
            <a:spLocks noChangeArrowheads="1"/>
          </p:cNvSpPr>
          <p:nvPr/>
        </p:nvSpPr>
        <p:spPr bwMode="auto">
          <a:xfrm>
            <a:off x="2743200" y="3657600"/>
            <a:ext cx="19050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1 0 0 1 0  </a:t>
            </a:r>
            <a:r>
              <a:rPr lang="en-US" altLang="en-US" sz="2000" b="0" dirty="0">
                <a:solidFill>
                  <a:srgbClr val="660066"/>
                </a:solidFill>
              </a:rPr>
              <a:t>0 </a:t>
            </a:r>
            <a:r>
              <a:rPr lang="en-US" altLang="en-US" sz="2000" b="0" dirty="0">
                <a:solidFill>
                  <a:schemeClr val="folHlink"/>
                </a:solidFill>
              </a:rPr>
              <a:t>0</a:t>
            </a:r>
          </a:p>
          <a:p>
            <a:pPr eaLnBrk="1" hangingPunct="1"/>
            <a:r>
              <a:rPr lang="en-US" altLang="en-US" sz="2000" b="0" dirty="0"/>
              <a:t>0 </a:t>
            </a:r>
            <a:r>
              <a:rPr lang="en-US" altLang="en-US" sz="2000" b="0" dirty="0">
                <a:solidFill>
                  <a:srgbClr val="FF0000"/>
                </a:solidFill>
              </a:rPr>
              <a:t>0</a:t>
            </a:r>
            <a:r>
              <a:rPr lang="en-US" altLang="en-US" sz="2000" b="0" dirty="0"/>
              <a:t> 0 0 0  </a:t>
            </a:r>
            <a:r>
              <a:rPr lang="en-US" altLang="en-US" sz="2000" b="0" dirty="0">
                <a:solidFill>
                  <a:srgbClr val="660066"/>
                </a:solidFill>
              </a:rPr>
              <a:t>1 </a:t>
            </a:r>
            <a:r>
              <a:rPr lang="en-US" altLang="en-US" sz="2000" b="0" dirty="0">
                <a:solidFill>
                  <a:schemeClr val="folHlink"/>
                </a:solidFill>
              </a:rPr>
              <a:t>1</a:t>
            </a:r>
          </a:p>
          <a:p>
            <a:pPr eaLnBrk="1" hangingPunct="1"/>
            <a:r>
              <a:rPr lang="en-US" altLang="en-US" sz="2000" b="0" dirty="0"/>
              <a:t>1 0 0 1 0  </a:t>
            </a:r>
            <a:r>
              <a:rPr lang="en-US" altLang="en-US" sz="2000" b="0" dirty="0">
                <a:solidFill>
                  <a:srgbClr val="660066"/>
                </a:solidFill>
              </a:rPr>
              <a:t>0 </a:t>
            </a:r>
            <a:r>
              <a:rPr lang="en-US" altLang="en-US" sz="2000" b="0" dirty="0">
                <a:solidFill>
                  <a:schemeClr val="folHlink"/>
                </a:solidFill>
              </a:rPr>
              <a:t>0</a:t>
            </a:r>
          </a:p>
          <a:p>
            <a:pPr eaLnBrk="1" hangingPunct="1"/>
            <a:r>
              <a:rPr lang="en-US" altLang="en-US" sz="2000" b="0" dirty="0"/>
              <a:t>1 </a:t>
            </a:r>
            <a:r>
              <a:rPr lang="en-US" altLang="en-US" sz="2000" b="0" dirty="0">
                <a:solidFill>
                  <a:srgbClr val="FF0000"/>
                </a:solidFill>
              </a:rPr>
              <a:t>0</a:t>
            </a:r>
            <a:r>
              <a:rPr lang="en-US" altLang="en-US" sz="2000" b="0" dirty="0"/>
              <a:t> 0 1 1  </a:t>
            </a:r>
            <a:r>
              <a:rPr lang="en-US" altLang="en-US" sz="2000" b="0" dirty="0">
                <a:solidFill>
                  <a:srgbClr val="660066"/>
                </a:solidFill>
              </a:rPr>
              <a:t>0 </a:t>
            </a:r>
            <a:r>
              <a:rPr lang="en-US" altLang="en-US" sz="2000" b="0" dirty="0">
                <a:solidFill>
                  <a:schemeClr val="folHlink"/>
                </a:solidFill>
              </a:rPr>
              <a:t>1</a:t>
            </a:r>
          </a:p>
          <a:p>
            <a:pPr eaLnBrk="1" hangingPunct="1"/>
            <a:r>
              <a:rPr lang="en-US" altLang="en-US" sz="2000" b="0" dirty="0">
                <a:solidFill>
                  <a:srgbClr val="660066"/>
                </a:solidFill>
              </a:rPr>
              <a:t>1 0 0 1 1  1 </a:t>
            </a:r>
            <a:r>
              <a:rPr lang="en-US" altLang="en-US" sz="2000" b="0" dirty="0">
                <a:solidFill>
                  <a:schemeClr val="folHlink"/>
                </a:solidFill>
              </a:rPr>
              <a:t>0</a:t>
            </a:r>
          </a:p>
          <a:p>
            <a:pPr eaLnBrk="1" hangingPunct="1"/>
            <a:r>
              <a:rPr lang="en-US" altLang="en-US" sz="2000" b="0" dirty="0">
                <a:solidFill>
                  <a:schemeClr val="folHlink"/>
                </a:solidFill>
              </a:rPr>
              <a:t>0 0 0 0 0 0 0</a:t>
            </a:r>
          </a:p>
        </p:txBody>
      </p:sp>
      <p:sp>
        <p:nvSpPr>
          <p:cNvPr id="26632" name="Text Box 1069">
            <a:extLst>
              <a:ext uri="{FF2B5EF4-FFF2-40B4-BE49-F238E27FC236}">
                <a16:creationId xmlns:a16="http://schemas.microsoft.com/office/drawing/2014/main" id="{C9D61AC5-1903-4FD7-A555-6A4B606FC6B5}"/>
              </a:ext>
            </a:extLst>
          </p:cNvPr>
          <p:cNvSpPr txBox="1">
            <a:spLocks noChangeArrowheads="1"/>
          </p:cNvSpPr>
          <p:nvPr/>
        </p:nvSpPr>
        <p:spPr bwMode="auto">
          <a:xfrm>
            <a:off x="4724400" y="3670300"/>
            <a:ext cx="16764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1 0 0 1 0  </a:t>
            </a:r>
            <a:r>
              <a:rPr lang="en-US" altLang="en-US" sz="2000" b="0" dirty="0">
                <a:solidFill>
                  <a:srgbClr val="660066"/>
                </a:solidFill>
              </a:rPr>
              <a:t>0  </a:t>
            </a:r>
            <a:r>
              <a:rPr lang="en-US" altLang="en-US" sz="2000" b="0" dirty="0">
                <a:solidFill>
                  <a:srgbClr val="3366FF"/>
                </a:solidFill>
              </a:rPr>
              <a:t>0</a:t>
            </a:r>
            <a:endParaRPr lang="en-US" altLang="en-US" sz="2000" b="0" dirty="0">
              <a:solidFill>
                <a:srgbClr val="660066"/>
              </a:solidFill>
            </a:endParaRPr>
          </a:p>
          <a:p>
            <a:pPr eaLnBrk="1" hangingPunct="1"/>
            <a:r>
              <a:rPr lang="en-US" altLang="en-US" sz="2000" b="0" dirty="0"/>
              <a:t>0 </a:t>
            </a:r>
            <a:r>
              <a:rPr lang="en-US" altLang="en-US" sz="2000" b="0" dirty="0">
                <a:solidFill>
                  <a:srgbClr val="FF0000"/>
                </a:solidFill>
              </a:rPr>
              <a:t>0</a:t>
            </a:r>
            <a:r>
              <a:rPr lang="en-US" altLang="en-US" sz="2000" b="0" dirty="0"/>
              <a:t> 0 </a:t>
            </a:r>
            <a:r>
              <a:rPr lang="en-US" altLang="en-US" sz="2000" b="0" dirty="0">
                <a:solidFill>
                  <a:srgbClr val="FF0000"/>
                </a:solidFill>
              </a:rPr>
              <a:t>1</a:t>
            </a:r>
            <a:r>
              <a:rPr lang="en-US" altLang="en-US" sz="2000" b="0" dirty="0"/>
              <a:t> 0  </a:t>
            </a:r>
            <a:r>
              <a:rPr lang="en-US" altLang="en-US" sz="2000" b="0" dirty="0">
                <a:solidFill>
                  <a:srgbClr val="660066"/>
                </a:solidFill>
              </a:rPr>
              <a:t>1  </a:t>
            </a:r>
            <a:r>
              <a:rPr lang="en-US" altLang="en-US" sz="2000" b="0" dirty="0">
                <a:solidFill>
                  <a:srgbClr val="3366FF"/>
                </a:solidFill>
              </a:rPr>
              <a:t>0</a:t>
            </a:r>
          </a:p>
          <a:p>
            <a:pPr eaLnBrk="1" hangingPunct="1"/>
            <a:r>
              <a:rPr lang="en-US" altLang="en-US" sz="2000" b="0" dirty="0"/>
              <a:t>1 0 0 1 0  </a:t>
            </a:r>
            <a:r>
              <a:rPr lang="en-US" altLang="en-US" sz="2000" b="0" dirty="0">
                <a:solidFill>
                  <a:srgbClr val="660066"/>
                </a:solidFill>
              </a:rPr>
              <a:t>0  </a:t>
            </a:r>
            <a:r>
              <a:rPr lang="en-US" altLang="en-US" sz="2000" b="0" dirty="0">
                <a:solidFill>
                  <a:srgbClr val="3366FF"/>
                </a:solidFill>
              </a:rPr>
              <a:t>0</a:t>
            </a:r>
          </a:p>
          <a:p>
            <a:pPr eaLnBrk="1" hangingPunct="1"/>
            <a:r>
              <a:rPr lang="en-US" altLang="en-US" sz="2000" b="0" dirty="0"/>
              <a:t>1 </a:t>
            </a:r>
            <a:r>
              <a:rPr lang="en-US" altLang="en-US" sz="2000" b="0" dirty="0">
                <a:solidFill>
                  <a:srgbClr val="FF0000"/>
                </a:solidFill>
              </a:rPr>
              <a:t>0</a:t>
            </a:r>
            <a:r>
              <a:rPr lang="en-US" altLang="en-US" sz="2000" b="0" dirty="0"/>
              <a:t> 0 1 1  </a:t>
            </a:r>
            <a:r>
              <a:rPr lang="en-US" altLang="en-US" sz="2000" b="0" dirty="0">
                <a:solidFill>
                  <a:srgbClr val="660066"/>
                </a:solidFill>
              </a:rPr>
              <a:t>0  </a:t>
            </a:r>
            <a:r>
              <a:rPr lang="en-US" altLang="en-US" sz="2000" b="0" dirty="0">
                <a:solidFill>
                  <a:srgbClr val="3366FF"/>
                </a:solidFill>
              </a:rPr>
              <a:t>1</a:t>
            </a:r>
          </a:p>
          <a:p>
            <a:pPr eaLnBrk="1" hangingPunct="1"/>
            <a:r>
              <a:rPr lang="en-US" altLang="en-US" sz="2000" b="0" dirty="0">
                <a:solidFill>
                  <a:srgbClr val="660066"/>
                </a:solidFill>
              </a:rPr>
              <a:t>1 0 0 1 1  1  </a:t>
            </a:r>
            <a:r>
              <a:rPr lang="en-US" altLang="en-US" sz="2000" b="0" dirty="0">
                <a:solidFill>
                  <a:srgbClr val="3366FF"/>
                </a:solidFill>
              </a:rPr>
              <a:t>0</a:t>
            </a:r>
          </a:p>
          <a:p>
            <a:pPr eaLnBrk="1" hangingPunct="1"/>
            <a:r>
              <a:rPr lang="en-US" altLang="en-US" sz="2000" b="0" dirty="0">
                <a:solidFill>
                  <a:srgbClr val="3366FF"/>
                </a:solidFill>
              </a:rPr>
              <a:t>0 0 0 1 0  0</a:t>
            </a:r>
          </a:p>
        </p:txBody>
      </p:sp>
      <p:sp>
        <p:nvSpPr>
          <p:cNvPr id="26633" name="Text Box 1070">
            <a:extLst>
              <a:ext uri="{FF2B5EF4-FFF2-40B4-BE49-F238E27FC236}">
                <a16:creationId xmlns:a16="http://schemas.microsoft.com/office/drawing/2014/main" id="{2DA02414-69DA-4A2C-9466-32F3DEBFB350}"/>
              </a:ext>
            </a:extLst>
          </p:cNvPr>
          <p:cNvSpPr txBox="1">
            <a:spLocks noChangeArrowheads="1"/>
          </p:cNvSpPr>
          <p:nvPr/>
        </p:nvSpPr>
        <p:spPr bwMode="auto">
          <a:xfrm>
            <a:off x="7086600" y="3657600"/>
            <a:ext cx="13271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1 0 0 1 0  </a:t>
            </a:r>
            <a:r>
              <a:rPr lang="en-US" altLang="en-US" sz="2000" b="0" dirty="0">
                <a:solidFill>
                  <a:srgbClr val="660066"/>
                </a:solidFill>
              </a:rPr>
              <a:t>0</a:t>
            </a:r>
          </a:p>
          <a:p>
            <a:pPr eaLnBrk="1" hangingPunct="1"/>
            <a:r>
              <a:rPr lang="en-US" altLang="en-US" sz="2000" b="0" dirty="0"/>
              <a:t>0 </a:t>
            </a:r>
            <a:r>
              <a:rPr lang="en-US" altLang="en-US" sz="2000" b="0" dirty="0">
                <a:solidFill>
                  <a:srgbClr val="FF0000"/>
                </a:solidFill>
              </a:rPr>
              <a:t>0</a:t>
            </a:r>
            <a:r>
              <a:rPr lang="en-US" altLang="en-US" sz="2000" b="0" dirty="0"/>
              <a:t> 0 </a:t>
            </a:r>
            <a:r>
              <a:rPr lang="en-US" altLang="en-US" sz="2000" b="0" dirty="0">
                <a:solidFill>
                  <a:srgbClr val="FF0000"/>
                </a:solidFill>
              </a:rPr>
              <a:t>1</a:t>
            </a:r>
            <a:r>
              <a:rPr lang="en-US" altLang="en-US" sz="2000" b="0" dirty="0"/>
              <a:t> 0  </a:t>
            </a:r>
            <a:r>
              <a:rPr lang="en-US" altLang="en-US" sz="2000" b="0" dirty="0">
                <a:solidFill>
                  <a:srgbClr val="660066"/>
                </a:solidFill>
              </a:rPr>
              <a:t>1</a:t>
            </a:r>
          </a:p>
          <a:p>
            <a:pPr eaLnBrk="1" hangingPunct="1"/>
            <a:r>
              <a:rPr lang="en-US" altLang="en-US" sz="2000" b="0" dirty="0"/>
              <a:t>1 0 0 1 0  </a:t>
            </a:r>
            <a:r>
              <a:rPr lang="en-US" altLang="en-US" sz="2000" b="0" dirty="0">
                <a:solidFill>
                  <a:srgbClr val="660066"/>
                </a:solidFill>
              </a:rPr>
              <a:t>0</a:t>
            </a:r>
          </a:p>
          <a:p>
            <a:pPr eaLnBrk="1" hangingPunct="1"/>
            <a:r>
              <a:rPr lang="en-US" altLang="en-US" sz="2000" b="0" dirty="0"/>
              <a:t>1 </a:t>
            </a:r>
            <a:r>
              <a:rPr lang="en-US" altLang="en-US" sz="2000" b="0" dirty="0">
                <a:solidFill>
                  <a:srgbClr val="FF0000"/>
                </a:solidFill>
              </a:rPr>
              <a:t>0</a:t>
            </a:r>
            <a:r>
              <a:rPr lang="en-US" altLang="en-US" sz="2000" b="0" dirty="0"/>
              <a:t> 0 </a:t>
            </a:r>
            <a:r>
              <a:rPr lang="en-US" altLang="en-US" sz="2000" b="0" dirty="0">
                <a:solidFill>
                  <a:srgbClr val="FF0000"/>
                </a:solidFill>
              </a:rPr>
              <a:t>0</a:t>
            </a:r>
            <a:r>
              <a:rPr lang="en-US" altLang="en-US" sz="2000" b="0" dirty="0"/>
              <a:t> 1  </a:t>
            </a:r>
            <a:r>
              <a:rPr lang="en-US" altLang="en-US" sz="2000" b="0" dirty="0">
                <a:solidFill>
                  <a:srgbClr val="660066"/>
                </a:solidFill>
              </a:rPr>
              <a:t>0</a:t>
            </a:r>
          </a:p>
          <a:p>
            <a:pPr eaLnBrk="1" hangingPunct="1"/>
            <a:r>
              <a:rPr lang="en-US" altLang="en-US" sz="2000" b="0" dirty="0">
                <a:solidFill>
                  <a:srgbClr val="660066"/>
                </a:solidFill>
              </a:rPr>
              <a:t>1 0 0 1 1  1</a:t>
            </a:r>
          </a:p>
        </p:txBody>
      </p:sp>
      <p:sp>
        <p:nvSpPr>
          <p:cNvPr id="26634" name="Text Box 1071">
            <a:extLst>
              <a:ext uri="{FF2B5EF4-FFF2-40B4-BE49-F238E27FC236}">
                <a16:creationId xmlns:a16="http://schemas.microsoft.com/office/drawing/2014/main" id="{193FFDD4-53C8-4E01-A90A-DF911CFAD03F}"/>
              </a:ext>
            </a:extLst>
          </p:cNvPr>
          <p:cNvSpPr txBox="1">
            <a:spLocks noChangeArrowheads="1"/>
          </p:cNvSpPr>
          <p:nvPr/>
        </p:nvSpPr>
        <p:spPr bwMode="auto">
          <a:xfrm>
            <a:off x="974725" y="5653088"/>
            <a:ext cx="866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1 error</a:t>
            </a:r>
          </a:p>
        </p:txBody>
      </p:sp>
      <p:sp>
        <p:nvSpPr>
          <p:cNvPr id="26635" name="Text Box 1072">
            <a:extLst>
              <a:ext uri="{FF2B5EF4-FFF2-40B4-BE49-F238E27FC236}">
                <a16:creationId xmlns:a16="http://schemas.microsoft.com/office/drawing/2014/main" id="{9B6A381D-5721-4878-9956-55F4C3DEB427}"/>
              </a:ext>
            </a:extLst>
          </p:cNvPr>
          <p:cNvSpPr txBox="1">
            <a:spLocks noChangeArrowheads="1"/>
          </p:cNvSpPr>
          <p:nvPr/>
        </p:nvSpPr>
        <p:spPr bwMode="auto">
          <a:xfrm>
            <a:off x="2895600" y="5638800"/>
            <a:ext cx="96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2 errors</a:t>
            </a:r>
          </a:p>
        </p:txBody>
      </p:sp>
      <p:sp>
        <p:nvSpPr>
          <p:cNvPr id="26636" name="Text Box 1073">
            <a:extLst>
              <a:ext uri="{FF2B5EF4-FFF2-40B4-BE49-F238E27FC236}">
                <a16:creationId xmlns:a16="http://schemas.microsoft.com/office/drawing/2014/main" id="{96D9B3A5-E79B-4A4E-BAB4-AB5126777035}"/>
              </a:ext>
            </a:extLst>
          </p:cNvPr>
          <p:cNvSpPr txBox="1">
            <a:spLocks noChangeArrowheads="1"/>
          </p:cNvSpPr>
          <p:nvPr/>
        </p:nvSpPr>
        <p:spPr bwMode="auto">
          <a:xfrm>
            <a:off x="4953000" y="5638800"/>
            <a:ext cx="96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3 errors</a:t>
            </a:r>
          </a:p>
        </p:txBody>
      </p:sp>
      <p:sp>
        <p:nvSpPr>
          <p:cNvPr id="26637" name="Text Box 1074">
            <a:extLst>
              <a:ext uri="{FF2B5EF4-FFF2-40B4-BE49-F238E27FC236}">
                <a16:creationId xmlns:a16="http://schemas.microsoft.com/office/drawing/2014/main" id="{CA913214-4583-4DC6-9A47-8842128FD3AC}"/>
              </a:ext>
            </a:extLst>
          </p:cNvPr>
          <p:cNvSpPr txBox="1">
            <a:spLocks noChangeArrowheads="1"/>
          </p:cNvSpPr>
          <p:nvPr/>
        </p:nvSpPr>
        <p:spPr bwMode="auto">
          <a:xfrm>
            <a:off x="7391400" y="5638800"/>
            <a:ext cx="965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eaLnBrk="1" hangingPunct="1"/>
            <a:r>
              <a:rPr lang="en-US" altLang="en-US" sz="2000" b="0" dirty="0"/>
              <a:t>4 errors</a:t>
            </a:r>
          </a:p>
        </p:txBody>
      </p:sp>
      <p:sp>
        <p:nvSpPr>
          <p:cNvPr id="26638" name="Line 1075">
            <a:extLst>
              <a:ext uri="{FF2B5EF4-FFF2-40B4-BE49-F238E27FC236}">
                <a16:creationId xmlns:a16="http://schemas.microsoft.com/office/drawing/2014/main" id="{B52D2AE5-7E7D-4668-BCD4-A5005656651C}"/>
              </a:ext>
            </a:extLst>
          </p:cNvPr>
          <p:cNvSpPr>
            <a:spLocks noChangeShapeType="1"/>
          </p:cNvSpPr>
          <p:nvPr/>
        </p:nvSpPr>
        <p:spPr bwMode="auto">
          <a:xfrm flipH="1">
            <a:off x="2286000" y="4191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39" name="Line 1076">
            <a:extLst>
              <a:ext uri="{FF2B5EF4-FFF2-40B4-BE49-F238E27FC236}">
                <a16:creationId xmlns:a16="http://schemas.microsoft.com/office/drawing/2014/main" id="{9713679B-EF94-48FA-A59A-24C7144F3F10}"/>
              </a:ext>
            </a:extLst>
          </p:cNvPr>
          <p:cNvSpPr>
            <a:spLocks noChangeShapeType="1"/>
          </p:cNvSpPr>
          <p:nvPr/>
        </p:nvSpPr>
        <p:spPr bwMode="auto">
          <a:xfrm flipV="1">
            <a:off x="1143000" y="5486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0" name="Line 1077">
            <a:extLst>
              <a:ext uri="{FF2B5EF4-FFF2-40B4-BE49-F238E27FC236}">
                <a16:creationId xmlns:a16="http://schemas.microsoft.com/office/drawing/2014/main" id="{D96EF0EF-D08D-4A21-8586-DEE86B56E4E2}"/>
              </a:ext>
            </a:extLst>
          </p:cNvPr>
          <p:cNvSpPr>
            <a:spLocks noChangeShapeType="1"/>
          </p:cNvSpPr>
          <p:nvPr/>
        </p:nvSpPr>
        <p:spPr bwMode="auto">
          <a:xfrm flipH="1">
            <a:off x="4202113" y="48006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1" name="Line 1078">
            <a:extLst>
              <a:ext uri="{FF2B5EF4-FFF2-40B4-BE49-F238E27FC236}">
                <a16:creationId xmlns:a16="http://schemas.microsoft.com/office/drawing/2014/main" id="{1393F0DB-78E6-480C-9192-29DC40CFCF03}"/>
              </a:ext>
            </a:extLst>
          </p:cNvPr>
          <p:cNvSpPr>
            <a:spLocks noChangeShapeType="1"/>
          </p:cNvSpPr>
          <p:nvPr/>
        </p:nvSpPr>
        <p:spPr bwMode="auto">
          <a:xfrm flipH="1">
            <a:off x="4191000" y="4191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2" name="Line 1079">
            <a:extLst>
              <a:ext uri="{FF2B5EF4-FFF2-40B4-BE49-F238E27FC236}">
                <a16:creationId xmlns:a16="http://schemas.microsoft.com/office/drawing/2014/main" id="{E716F772-C963-48E1-BAC2-969FB8B5DB17}"/>
              </a:ext>
            </a:extLst>
          </p:cNvPr>
          <p:cNvSpPr>
            <a:spLocks noChangeShapeType="1"/>
          </p:cNvSpPr>
          <p:nvPr/>
        </p:nvSpPr>
        <p:spPr bwMode="auto">
          <a:xfrm flipH="1">
            <a:off x="6211888" y="48006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3" name="Line 1080">
            <a:extLst>
              <a:ext uri="{FF2B5EF4-FFF2-40B4-BE49-F238E27FC236}">
                <a16:creationId xmlns:a16="http://schemas.microsoft.com/office/drawing/2014/main" id="{B3CDD5DA-30FA-4436-95CC-7C9C1DFC6948}"/>
              </a:ext>
            </a:extLst>
          </p:cNvPr>
          <p:cNvSpPr>
            <a:spLocks noChangeShapeType="1"/>
          </p:cNvSpPr>
          <p:nvPr/>
        </p:nvSpPr>
        <p:spPr bwMode="auto">
          <a:xfrm flipV="1">
            <a:off x="5435600" y="5554663"/>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4" name="Line 1082">
            <a:extLst>
              <a:ext uri="{FF2B5EF4-FFF2-40B4-BE49-F238E27FC236}">
                <a16:creationId xmlns:a16="http://schemas.microsoft.com/office/drawing/2014/main" id="{AF03FE08-07B1-4496-BF8E-708B905B450D}"/>
              </a:ext>
            </a:extLst>
          </p:cNvPr>
          <p:cNvSpPr>
            <a:spLocks noChangeShapeType="1"/>
          </p:cNvSpPr>
          <p:nvPr/>
        </p:nvSpPr>
        <p:spPr bwMode="auto">
          <a:xfrm>
            <a:off x="2286000" y="5257800"/>
            <a:ext cx="2286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5" name="Text Box 1083">
            <a:extLst>
              <a:ext uri="{FF2B5EF4-FFF2-40B4-BE49-F238E27FC236}">
                <a16:creationId xmlns:a16="http://schemas.microsoft.com/office/drawing/2014/main" id="{6405C02A-10AE-4CBD-9566-41CAE3113310}"/>
              </a:ext>
            </a:extLst>
          </p:cNvPr>
          <p:cNvSpPr txBox="1">
            <a:spLocks noChangeArrowheads="1"/>
          </p:cNvSpPr>
          <p:nvPr/>
        </p:nvSpPr>
        <p:spPr bwMode="auto">
          <a:xfrm>
            <a:off x="2133600" y="63246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spcBef>
                <a:spcPct val="50000"/>
              </a:spcBef>
            </a:pPr>
            <a:r>
              <a:rPr lang="en-US" altLang="en-US" dirty="0"/>
              <a:t>Checking bits</a:t>
            </a:r>
          </a:p>
        </p:txBody>
      </p:sp>
      <p:sp>
        <p:nvSpPr>
          <p:cNvPr id="26646" name="Line 1084">
            <a:extLst>
              <a:ext uri="{FF2B5EF4-FFF2-40B4-BE49-F238E27FC236}">
                <a16:creationId xmlns:a16="http://schemas.microsoft.com/office/drawing/2014/main" id="{5BFA9E46-476B-4C5E-985B-537CA5713AA0}"/>
              </a:ext>
            </a:extLst>
          </p:cNvPr>
          <p:cNvSpPr>
            <a:spLocks noChangeShapeType="1"/>
          </p:cNvSpPr>
          <p:nvPr/>
        </p:nvSpPr>
        <p:spPr bwMode="auto">
          <a:xfrm>
            <a:off x="1981200" y="5486400"/>
            <a:ext cx="4572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47" name="Rectangle 1085">
            <a:extLst>
              <a:ext uri="{FF2B5EF4-FFF2-40B4-BE49-F238E27FC236}">
                <a16:creationId xmlns:a16="http://schemas.microsoft.com/office/drawing/2014/main" id="{12B79867-7F9D-4696-97D7-CE9CDE39F14E}"/>
              </a:ext>
            </a:extLst>
          </p:cNvPr>
          <p:cNvSpPr>
            <a:spLocks noChangeArrowheads="1"/>
          </p:cNvSpPr>
          <p:nvPr/>
        </p:nvSpPr>
        <p:spPr bwMode="auto">
          <a:xfrm>
            <a:off x="7239000" y="1576388"/>
            <a:ext cx="2286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48" name="Rectangle 1086">
            <a:extLst>
              <a:ext uri="{FF2B5EF4-FFF2-40B4-BE49-F238E27FC236}">
                <a16:creationId xmlns:a16="http://schemas.microsoft.com/office/drawing/2014/main" id="{37FC8A89-A968-4B69-8801-E7334E677824}"/>
              </a:ext>
            </a:extLst>
          </p:cNvPr>
          <p:cNvSpPr>
            <a:spLocks noChangeArrowheads="1"/>
          </p:cNvSpPr>
          <p:nvPr/>
        </p:nvSpPr>
        <p:spPr bwMode="auto">
          <a:xfrm>
            <a:off x="6248400" y="2795588"/>
            <a:ext cx="1219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49" name="Rectangle 1087">
            <a:extLst>
              <a:ext uri="{FF2B5EF4-FFF2-40B4-BE49-F238E27FC236}">
                <a16:creationId xmlns:a16="http://schemas.microsoft.com/office/drawing/2014/main" id="{4D372E09-7D41-4C14-B29E-31F8EDAFE206}"/>
              </a:ext>
            </a:extLst>
          </p:cNvPr>
          <p:cNvSpPr>
            <a:spLocks noChangeArrowheads="1"/>
          </p:cNvSpPr>
          <p:nvPr/>
        </p:nvSpPr>
        <p:spPr bwMode="auto">
          <a:xfrm>
            <a:off x="1905000" y="3733800"/>
            <a:ext cx="2286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0" name="Rectangle 1088">
            <a:extLst>
              <a:ext uri="{FF2B5EF4-FFF2-40B4-BE49-F238E27FC236}">
                <a16:creationId xmlns:a16="http://schemas.microsoft.com/office/drawing/2014/main" id="{7B04A2C6-4154-48F9-A335-C55D3B849DCD}"/>
              </a:ext>
            </a:extLst>
          </p:cNvPr>
          <p:cNvSpPr>
            <a:spLocks noChangeArrowheads="1"/>
          </p:cNvSpPr>
          <p:nvPr/>
        </p:nvSpPr>
        <p:spPr bwMode="auto">
          <a:xfrm>
            <a:off x="914400" y="4953000"/>
            <a:ext cx="1219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1" name="Rectangle 1089">
            <a:extLst>
              <a:ext uri="{FF2B5EF4-FFF2-40B4-BE49-F238E27FC236}">
                <a16:creationId xmlns:a16="http://schemas.microsoft.com/office/drawing/2014/main" id="{B36DE918-8224-4680-8C60-0DC70D6C55FB}"/>
              </a:ext>
            </a:extLst>
          </p:cNvPr>
          <p:cNvSpPr>
            <a:spLocks noChangeArrowheads="1"/>
          </p:cNvSpPr>
          <p:nvPr/>
        </p:nvSpPr>
        <p:spPr bwMode="auto">
          <a:xfrm>
            <a:off x="7137400" y="4953000"/>
            <a:ext cx="1219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2" name="Rectangle 1090">
            <a:extLst>
              <a:ext uri="{FF2B5EF4-FFF2-40B4-BE49-F238E27FC236}">
                <a16:creationId xmlns:a16="http://schemas.microsoft.com/office/drawing/2014/main" id="{A2487E77-C7B3-4E87-AD73-0D15BE01D632}"/>
              </a:ext>
            </a:extLst>
          </p:cNvPr>
          <p:cNvSpPr>
            <a:spLocks noChangeArrowheads="1"/>
          </p:cNvSpPr>
          <p:nvPr/>
        </p:nvSpPr>
        <p:spPr bwMode="auto">
          <a:xfrm>
            <a:off x="4800600" y="4952999"/>
            <a:ext cx="1219200" cy="257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3" name="Rectangle 1091">
            <a:extLst>
              <a:ext uri="{FF2B5EF4-FFF2-40B4-BE49-F238E27FC236}">
                <a16:creationId xmlns:a16="http://schemas.microsoft.com/office/drawing/2014/main" id="{DB9C639B-F281-4EB2-8153-DD7637BA33AF}"/>
              </a:ext>
            </a:extLst>
          </p:cNvPr>
          <p:cNvSpPr>
            <a:spLocks noChangeArrowheads="1"/>
          </p:cNvSpPr>
          <p:nvPr/>
        </p:nvSpPr>
        <p:spPr bwMode="auto">
          <a:xfrm>
            <a:off x="2794000" y="4953000"/>
            <a:ext cx="1219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4" name="Rectangle 1092">
            <a:extLst>
              <a:ext uri="{FF2B5EF4-FFF2-40B4-BE49-F238E27FC236}">
                <a16:creationId xmlns:a16="http://schemas.microsoft.com/office/drawing/2014/main" id="{7A1AACAF-B2CB-462F-AC06-6F51FFAA6383}"/>
              </a:ext>
            </a:extLst>
          </p:cNvPr>
          <p:cNvSpPr>
            <a:spLocks noChangeArrowheads="1"/>
          </p:cNvSpPr>
          <p:nvPr/>
        </p:nvSpPr>
        <p:spPr bwMode="auto">
          <a:xfrm>
            <a:off x="8128000" y="3733800"/>
            <a:ext cx="2286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5" name="Rectangle 1093">
            <a:extLst>
              <a:ext uri="{FF2B5EF4-FFF2-40B4-BE49-F238E27FC236}">
                <a16:creationId xmlns:a16="http://schemas.microsoft.com/office/drawing/2014/main" id="{5D5CED44-6D6F-44E4-9453-D155D07ED1B5}"/>
              </a:ext>
            </a:extLst>
          </p:cNvPr>
          <p:cNvSpPr>
            <a:spLocks noChangeArrowheads="1"/>
          </p:cNvSpPr>
          <p:nvPr/>
        </p:nvSpPr>
        <p:spPr bwMode="auto">
          <a:xfrm>
            <a:off x="5791200" y="3733800"/>
            <a:ext cx="228600" cy="147637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6" name="Rectangle 1094">
            <a:extLst>
              <a:ext uri="{FF2B5EF4-FFF2-40B4-BE49-F238E27FC236}">
                <a16:creationId xmlns:a16="http://schemas.microsoft.com/office/drawing/2014/main" id="{24EB1796-5528-40E6-9BA1-7FEF3340256C}"/>
              </a:ext>
            </a:extLst>
          </p:cNvPr>
          <p:cNvSpPr>
            <a:spLocks noChangeArrowheads="1"/>
          </p:cNvSpPr>
          <p:nvPr/>
        </p:nvSpPr>
        <p:spPr bwMode="auto">
          <a:xfrm>
            <a:off x="3787775" y="3733800"/>
            <a:ext cx="228600" cy="1447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7" name="Rectangle 1096">
            <a:extLst>
              <a:ext uri="{FF2B5EF4-FFF2-40B4-BE49-F238E27FC236}">
                <a16:creationId xmlns:a16="http://schemas.microsoft.com/office/drawing/2014/main" id="{C59FBC98-9B1D-4AF7-BD93-3554DEF929AC}"/>
              </a:ext>
            </a:extLst>
          </p:cNvPr>
          <p:cNvSpPr>
            <a:spLocks noChangeArrowheads="1"/>
          </p:cNvSpPr>
          <p:nvPr/>
        </p:nvSpPr>
        <p:spPr bwMode="auto">
          <a:xfrm>
            <a:off x="6172200" y="1524000"/>
            <a:ext cx="990600" cy="1219200"/>
          </a:xfrm>
          <a:prstGeom prst="rect">
            <a:avLst/>
          </a:prstGeom>
          <a:noFill/>
          <a:ln w="9525">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endParaRPr lang="en-US" altLang="en-US" dirty="0"/>
          </a:p>
        </p:txBody>
      </p:sp>
      <p:sp>
        <p:nvSpPr>
          <p:cNvPr id="26658" name="Line 1097">
            <a:extLst>
              <a:ext uri="{FF2B5EF4-FFF2-40B4-BE49-F238E27FC236}">
                <a16:creationId xmlns:a16="http://schemas.microsoft.com/office/drawing/2014/main" id="{79F6CC77-46BC-4B5B-8C23-E0841B4BF999}"/>
              </a:ext>
            </a:extLst>
          </p:cNvPr>
          <p:cNvSpPr>
            <a:spLocks noChangeShapeType="1"/>
          </p:cNvSpPr>
          <p:nvPr/>
        </p:nvSpPr>
        <p:spPr bwMode="auto">
          <a:xfrm>
            <a:off x="5981700" y="1676400"/>
            <a:ext cx="146050" cy="1000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59" name="Text Box 1098">
            <a:extLst>
              <a:ext uri="{FF2B5EF4-FFF2-40B4-BE49-F238E27FC236}">
                <a16:creationId xmlns:a16="http://schemas.microsoft.com/office/drawing/2014/main" id="{C7935224-579F-4FF2-BFF5-93D482123E95}"/>
              </a:ext>
            </a:extLst>
          </p:cNvPr>
          <p:cNvSpPr txBox="1">
            <a:spLocks noChangeArrowheads="1"/>
          </p:cNvSpPr>
          <p:nvPr/>
        </p:nvSpPr>
        <p:spPr bwMode="auto">
          <a:xfrm>
            <a:off x="5429407" y="1385888"/>
            <a:ext cx="762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spcBef>
                <a:spcPct val="50000"/>
              </a:spcBef>
            </a:pPr>
            <a:r>
              <a:rPr lang="en-US" altLang="en-US" dirty="0"/>
              <a:t>Data</a:t>
            </a:r>
          </a:p>
        </p:txBody>
      </p:sp>
      <p:sp>
        <p:nvSpPr>
          <p:cNvPr id="26660" name="Line 1099">
            <a:extLst>
              <a:ext uri="{FF2B5EF4-FFF2-40B4-BE49-F238E27FC236}">
                <a16:creationId xmlns:a16="http://schemas.microsoft.com/office/drawing/2014/main" id="{03A0741B-B1D7-49FC-9230-8D01839DD59B}"/>
              </a:ext>
            </a:extLst>
          </p:cNvPr>
          <p:cNvSpPr>
            <a:spLocks noChangeShapeType="1"/>
          </p:cNvSpPr>
          <p:nvPr/>
        </p:nvSpPr>
        <p:spPr bwMode="auto">
          <a:xfrm>
            <a:off x="7467600" y="2090736"/>
            <a:ext cx="533400" cy="1000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61" name="Line 1101">
            <a:extLst>
              <a:ext uri="{FF2B5EF4-FFF2-40B4-BE49-F238E27FC236}">
                <a16:creationId xmlns:a16="http://schemas.microsoft.com/office/drawing/2014/main" id="{F814849E-295F-4884-9F1A-F521C8EF9B59}"/>
              </a:ext>
            </a:extLst>
          </p:cNvPr>
          <p:cNvSpPr>
            <a:spLocks noChangeShapeType="1"/>
          </p:cNvSpPr>
          <p:nvPr/>
        </p:nvSpPr>
        <p:spPr bwMode="auto">
          <a:xfrm>
            <a:off x="7010400" y="3048000"/>
            <a:ext cx="457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6662" name="Text Box 1102">
            <a:extLst>
              <a:ext uri="{FF2B5EF4-FFF2-40B4-BE49-F238E27FC236}">
                <a16:creationId xmlns:a16="http://schemas.microsoft.com/office/drawing/2014/main" id="{555E095E-07EA-4326-8B50-A6D94A99597E}"/>
              </a:ext>
            </a:extLst>
          </p:cNvPr>
          <p:cNvSpPr txBox="1">
            <a:spLocks noChangeArrowheads="1"/>
          </p:cNvSpPr>
          <p:nvPr/>
        </p:nvSpPr>
        <p:spPr bwMode="auto">
          <a:xfrm>
            <a:off x="7467600" y="304800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spcBef>
                <a:spcPct val="50000"/>
              </a:spcBef>
            </a:pPr>
            <a:r>
              <a:rPr lang="en-US" altLang="en-US" dirty="0"/>
              <a:t>Parity bits</a:t>
            </a:r>
          </a:p>
        </p:txBody>
      </p:sp>
      <p:sp>
        <p:nvSpPr>
          <p:cNvPr id="26663" name="Rectangle 38">
            <a:extLst>
              <a:ext uri="{FF2B5EF4-FFF2-40B4-BE49-F238E27FC236}">
                <a16:creationId xmlns:a16="http://schemas.microsoft.com/office/drawing/2014/main" id="{47B0F52B-AEA8-4599-9604-D65D2D23B9DA}"/>
              </a:ext>
            </a:extLst>
          </p:cNvPr>
          <p:cNvSpPr>
            <a:spLocks noChangeArrowheads="1"/>
          </p:cNvSpPr>
          <p:nvPr/>
        </p:nvSpPr>
        <p:spPr bwMode="auto">
          <a:xfrm>
            <a:off x="7243763" y="3986213"/>
            <a:ext cx="31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000" b="0" dirty="0">
                <a:solidFill>
                  <a:srgbClr val="660066"/>
                </a:solidFill>
              </a:rPr>
              <a:t>0</a:t>
            </a:r>
            <a:endParaRPr lang="en-US" altLang="en-US" dirty="0"/>
          </a:p>
        </p:txBody>
      </p:sp>
      <p:sp>
        <p:nvSpPr>
          <p:cNvPr id="26664" name="TextBox 39">
            <a:extLst>
              <a:ext uri="{FF2B5EF4-FFF2-40B4-BE49-F238E27FC236}">
                <a16:creationId xmlns:a16="http://schemas.microsoft.com/office/drawing/2014/main" id="{F7C1DC4D-62BB-4DA3-BE7E-75FFB63CEDE3}"/>
              </a:ext>
            </a:extLst>
          </p:cNvPr>
          <p:cNvSpPr txBox="1">
            <a:spLocks noChangeArrowheads="1"/>
          </p:cNvSpPr>
          <p:nvPr/>
        </p:nvSpPr>
        <p:spPr bwMode="auto">
          <a:xfrm>
            <a:off x="819215" y="3011486"/>
            <a:ext cx="1371600" cy="646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dirty="0">
                <a:solidFill>
                  <a:srgbClr val="FF0000"/>
                </a:solidFill>
              </a:rPr>
              <a:t>Red </a:t>
            </a:r>
            <a:r>
              <a:rPr lang="en-US" altLang="en-US" dirty="0"/>
              <a:t>bits are errors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822960" lvl="1" indent="-457200"/>
            <a:r>
              <a:rPr lang="en-US" sz="4800" dirty="0"/>
              <a:t>Checksum</a:t>
            </a:r>
          </a:p>
        </p:txBody>
      </p:sp>
      <p:sp>
        <p:nvSpPr>
          <p:cNvPr id="3" name="Content Placeholder 2"/>
          <p:cNvSpPr>
            <a:spLocks noGrp="1"/>
          </p:cNvSpPr>
          <p:nvPr>
            <p:ph sz="quarter" idx="1"/>
          </p:nvPr>
        </p:nvSpPr>
        <p:spPr/>
        <p:txBody>
          <a:bodyPr>
            <a:normAutofit fontScale="92500" lnSpcReduction="20000"/>
          </a:bodyPr>
          <a:lstStyle/>
          <a:p>
            <a:r>
              <a:rPr lang="en-US" dirty="0">
                <a:solidFill>
                  <a:srgbClr val="0070C0"/>
                </a:solidFill>
              </a:rPr>
              <a:t>Sender site:</a:t>
            </a:r>
          </a:p>
          <a:p>
            <a:pPr lvl="1"/>
            <a:r>
              <a:rPr lang="en-US" dirty="0"/>
              <a:t>In checksum error detection scheme, the data is divided into k segments each of n bits.</a:t>
            </a:r>
          </a:p>
          <a:p>
            <a:pPr lvl="1"/>
            <a:r>
              <a:rPr lang="en-US" dirty="0"/>
              <a:t>In the sender’s end the segments are added using 1’s complement arithmetic to get the sum.</a:t>
            </a:r>
          </a:p>
          <a:p>
            <a:pPr lvl="1"/>
            <a:r>
              <a:rPr lang="en-US" dirty="0"/>
              <a:t>The sum is complemented to get the checksum. </a:t>
            </a:r>
          </a:p>
          <a:p>
            <a:pPr lvl="1"/>
            <a:r>
              <a:rPr lang="en-US" dirty="0"/>
              <a:t>The checksum segment is sent along with the data segments</a:t>
            </a:r>
            <a:br>
              <a:rPr lang="en-US" dirty="0"/>
            </a:br>
            <a:endParaRPr lang="en-US" dirty="0"/>
          </a:p>
          <a:p>
            <a:r>
              <a:rPr lang="en-US" dirty="0">
                <a:solidFill>
                  <a:srgbClr val="0070C0"/>
                </a:solidFill>
              </a:rPr>
              <a:t>Receiver End:</a:t>
            </a:r>
          </a:p>
          <a:p>
            <a:pPr lvl="1" algn="just"/>
            <a:r>
              <a:rPr lang="en-US" dirty="0"/>
              <a:t>At the receiver’s end, all received segments are added using 1’s complement arithmetic to get the sum</a:t>
            </a:r>
          </a:p>
          <a:p>
            <a:pPr lvl="1" algn="just"/>
            <a:r>
              <a:rPr lang="en-US" dirty="0"/>
              <a:t>The sum is complemented.</a:t>
            </a:r>
          </a:p>
          <a:p>
            <a:pPr lvl="1" algn="just"/>
            <a:r>
              <a:rPr lang="en-US" dirty="0"/>
              <a:t>If the result is zero, the received data is accepted; otherwise discarded</a:t>
            </a:r>
          </a:p>
          <a:p>
            <a:pPr marL="365760" lvl="1" indent="0" algn="just">
              <a:buNone/>
            </a:pPr>
            <a:br>
              <a:rPr lang="en-US" dirty="0"/>
            </a:br>
            <a:br>
              <a:rPr lang="en-US" dirty="0"/>
            </a:br>
            <a:endParaRPr lang="en-US" dirty="0"/>
          </a:p>
        </p:txBody>
      </p:sp>
    </p:spTree>
    <p:extLst>
      <p:ext uri="{BB962C8B-B14F-4D97-AF65-F5344CB8AC3E}">
        <p14:creationId xmlns:p14="http://schemas.microsoft.com/office/powerpoint/2010/main" val="4078975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Checksum</a:t>
            </a:r>
            <a:endParaRPr lang="en-US" dirty="0"/>
          </a:p>
        </p:txBody>
      </p:sp>
      <p:pic>
        <p:nvPicPr>
          <p:cNvPr id="4" name="Picture 2"/>
          <p:cNvPicPr>
            <a:picLocks noGrp="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712277"/>
            <a:ext cx="7467600" cy="464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337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C6C6-CED9-D79F-B077-5AFC6D6C0765}"/>
              </a:ext>
            </a:extLst>
          </p:cNvPr>
          <p:cNvSpPr>
            <a:spLocks noGrp="1"/>
          </p:cNvSpPr>
          <p:nvPr>
            <p:ph type="title"/>
          </p:nvPr>
        </p:nvSpPr>
        <p:spPr/>
        <p:txBody>
          <a:bodyPr/>
          <a:lstStyle/>
          <a:p>
            <a:endParaRPr lang="en-US"/>
          </a:p>
        </p:txBody>
      </p:sp>
      <p:pic>
        <p:nvPicPr>
          <p:cNvPr id="4" name="Content Placeholder 3" descr="A screenshot of a computer code&#10;&#10;AI-generated content may be incorrect.">
            <a:extLst>
              <a:ext uri="{FF2B5EF4-FFF2-40B4-BE49-F238E27FC236}">
                <a16:creationId xmlns:a16="http://schemas.microsoft.com/office/drawing/2014/main" id="{1B87DE71-6817-C564-AEAB-2ED5AB4C1565}"/>
              </a:ext>
            </a:extLst>
          </p:cNvPr>
          <p:cNvPicPr>
            <a:picLocks noGrp="1" noChangeAspect="1"/>
          </p:cNvPicPr>
          <p:nvPr>
            <p:ph sz="quarter" idx="1"/>
          </p:nvPr>
        </p:nvPicPr>
        <p:blipFill>
          <a:blip r:embed="rId2"/>
          <a:stretch>
            <a:fillRect/>
          </a:stretch>
        </p:blipFill>
        <p:spPr>
          <a:xfrm>
            <a:off x="1570634" y="1600200"/>
            <a:ext cx="5240732" cy="4873752"/>
          </a:xfrm>
        </p:spPr>
      </p:pic>
    </p:spTree>
    <p:extLst>
      <p:ext uri="{BB962C8B-B14F-4D97-AF65-F5344CB8AC3E}">
        <p14:creationId xmlns:p14="http://schemas.microsoft.com/office/powerpoint/2010/main" val="4073493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ABA7-79DE-31BA-226A-9EDCC5CD1CC6}"/>
              </a:ext>
            </a:extLst>
          </p:cNvPr>
          <p:cNvSpPr>
            <a:spLocks noGrp="1"/>
          </p:cNvSpPr>
          <p:nvPr>
            <p:ph type="title"/>
          </p:nvPr>
        </p:nvSpPr>
        <p:spPr/>
        <p:txBody>
          <a:bodyPr/>
          <a:lstStyle/>
          <a:p>
            <a:endParaRPr lang="en-US"/>
          </a:p>
        </p:txBody>
      </p:sp>
      <p:pic>
        <p:nvPicPr>
          <p:cNvPr id="4" name="Content Placeholder 3" descr="A screenshot of a computer&#10;&#10;AI-generated content may be incorrect.">
            <a:extLst>
              <a:ext uri="{FF2B5EF4-FFF2-40B4-BE49-F238E27FC236}">
                <a16:creationId xmlns:a16="http://schemas.microsoft.com/office/drawing/2014/main" id="{C1A939D2-5770-5E7A-B7D6-3CB56BEDCD89}"/>
              </a:ext>
            </a:extLst>
          </p:cNvPr>
          <p:cNvPicPr>
            <a:picLocks noGrp="1" noChangeAspect="1"/>
          </p:cNvPicPr>
          <p:nvPr>
            <p:ph sz="quarter" idx="1"/>
          </p:nvPr>
        </p:nvPicPr>
        <p:blipFill>
          <a:blip r:embed="rId2"/>
          <a:stretch>
            <a:fillRect/>
          </a:stretch>
        </p:blipFill>
        <p:spPr>
          <a:xfrm>
            <a:off x="941832" y="1600200"/>
            <a:ext cx="6498336" cy="4873752"/>
          </a:xfrm>
        </p:spPr>
      </p:pic>
    </p:spTree>
    <p:extLst>
      <p:ext uri="{BB962C8B-B14F-4D97-AF65-F5344CB8AC3E}">
        <p14:creationId xmlns:p14="http://schemas.microsoft.com/office/powerpoint/2010/main" val="2328346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3C15F12-3697-46B4-9CFD-866A9A349287}"/>
              </a:ext>
            </a:extLst>
          </p:cNvPr>
          <p:cNvSpPr txBox="1"/>
          <p:nvPr/>
        </p:nvSpPr>
        <p:spPr>
          <a:xfrm>
            <a:off x="152509" y="1602492"/>
            <a:ext cx="8309450" cy="1200329"/>
          </a:xfrm>
          <a:prstGeom prst="rect">
            <a:avLst/>
          </a:prstGeom>
          <a:noFill/>
        </p:spPr>
        <p:txBody>
          <a:bodyPr wrap="square">
            <a:spAutoFit/>
          </a:bodyPr>
          <a:lstStyle/>
          <a:p>
            <a:pPr eaLnBrk="1" hangingPunct="1">
              <a:spcBef>
                <a:spcPct val="50000"/>
              </a:spcBef>
            </a:pPr>
            <a:r>
              <a:rPr lang="en-US" altLang="en-US" sz="1800" dirty="0">
                <a:latin typeface="Times" panose="02020603050405020304" pitchFamily="18" charset="0"/>
              </a:rPr>
              <a:t>Suppose the following block of 16 bits is to be sent using a checksum of 8 bits.</a:t>
            </a:r>
          </a:p>
          <a:p>
            <a:pPr eaLnBrk="1" hangingPunct="1">
              <a:spcBef>
                <a:spcPct val="50000"/>
              </a:spcBef>
            </a:pPr>
            <a:r>
              <a:rPr lang="en-US" altLang="en-US" sz="1800" dirty="0">
                <a:latin typeface="Times" panose="02020603050405020304" pitchFamily="18" charset="0"/>
              </a:rPr>
              <a:t>10101001   00111001</a:t>
            </a:r>
          </a:p>
          <a:p>
            <a:pPr eaLnBrk="1" hangingPunct="1">
              <a:spcBef>
                <a:spcPct val="50000"/>
              </a:spcBef>
            </a:pPr>
            <a:r>
              <a:rPr lang="en-US" altLang="en-US" sz="1800" dirty="0">
                <a:latin typeface="Times" panose="02020603050405020304" pitchFamily="18" charset="0"/>
              </a:rPr>
              <a:t>What will be the data sent to the receiver?</a:t>
            </a:r>
          </a:p>
        </p:txBody>
      </p:sp>
      <p:sp>
        <p:nvSpPr>
          <p:cNvPr id="14" name="TextBox 13">
            <a:extLst>
              <a:ext uri="{FF2B5EF4-FFF2-40B4-BE49-F238E27FC236}">
                <a16:creationId xmlns:a16="http://schemas.microsoft.com/office/drawing/2014/main" id="{FFAC793A-A04A-45D7-9887-380830D2C83A}"/>
              </a:ext>
            </a:extLst>
          </p:cNvPr>
          <p:cNvSpPr txBox="1"/>
          <p:nvPr/>
        </p:nvSpPr>
        <p:spPr>
          <a:xfrm>
            <a:off x="2078183" y="3169397"/>
            <a:ext cx="6587835" cy="2585323"/>
          </a:xfrm>
          <a:prstGeom prst="rect">
            <a:avLst/>
          </a:prstGeom>
          <a:noFill/>
        </p:spPr>
        <p:txBody>
          <a:bodyPr wrap="square">
            <a:spAutoFit/>
          </a:bodyPr>
          <a:lstStyle/>
          <a:p>
            <a:pPr eaLnBrk="1" hangingPunct="1">
              <a:spcBef>
                <a:spcPct val="50000"/>
              </a:spcBef>
            </a:pPr>
            <a:r>
              <a:rPr lang="en-US" altLang="en-US" sz="1800" dirty="0">
                <a:latin typeface="Times" panose="02020603050405020304" pitchFamily="18" charset="0"/>
              </a:rPr>
              <a:t>The numbers are added using one’s complement</a:t>
            </a:r>
          </a:p>
          <a:p>
            <a:pPr eaLnBrk="1" hangingPunct="1">
              <a:spcBef>
                <a:spcPct val="50000"/>
              </a:spcBef>
            </a:pPr>
            <a:r>
              <a:rPr lang="en-US" altLang="en-US" sz="1800" dirty="0">
                <a:latin typeface="Times" panose="02020603050405020304" pitchFamily="18" charset="0"/>
              </a:rPr>
              <a:t>                           10101001    </a:t>
            </a:r>
          </a:p>
          <a:p>
            <a:pPr eaLnBrk="1" hangingPunct="1">
              <a:spcBef>
                <a:spcPct val="50000"/>
              </a:spcBef>
            </a:pPr>
            <a:r>
              <a:rPr lang="en-US" altLang="en-US" sz="1800" dirty="0">
                <a:latin typeface="Times" panose="02020603050405020304" pitchFamily="18" charset="0"/>
              </a:rPr>
              <a:t>                           00111001</a:t>
            </a:r>
            <a:br>
              <a:rPr lang="en-US" altLang="en-US" sz="1800" dirty="0">
                <a:latin typeface="Times" panose="02020603050405020304" pitchFamily="18" charset="0"/>
              </a:rPr>
            </a:br>
            <a:r>
              <a:rPr lang="en-US" altLang="en-US" sz="1800" dirty="0">
                <a:latin typeface="Times" panose="02020603050405020304" pitchFamily="18" charset="0"/>
              </a:rPr>
              <a:t>                           ------------</a:t>
            </a:r>
            <a:br>
              <a:rPr lang="en-US" altLang="en-US" sz="1800" dirty="0">
                <a:latin typeface="Times" panose="02020603050405020304" pitchFamily="18" charset="0"/>
              </a:rPr>
            </a:br>
            <a:r>
              <a:rPr lang="en-US" altLang="en-US" sz="1800" dirty="0">
                <a:latin typeface="Times" panose="02020603050405020304" pitchFamily="18" charset="0"/>
              </a:rPr>
              <a:t>Sum	               11100010</a:t>
            </a:r>
          </a:p>
          <a:p>
            <a:pPr eaLnBrk="1" hangingPunct="1">
              <a:spcBef>
                <a:spcPct val="50000"/>
              </a:spcBef>
            </a:pPr>
            <a:r>
              <a:rPr lang="en-US" altLang="en-US" sz="1800" dirty="0">
                <a:latin typeface="Times" panose="02020603050405020304" pitchFamily="18" charset="0"/>
              </a:rPr>
              <a:t>Checksum          </a:t>
            </a:r>
            <a:r>
              <a:rPr lang="en-US" altLang="en-US" sz="1800" dirty="0">
                <a:solidFill>
                  <a:schemeClr val="accent4">
                    <a:lumMod val="60000"/>
                    <a:lumOff val="40000"/>
                  </a:schemeClr>
                </a:solidFill>
                <a:latin typeface="Times" panose="02020603050405020304" pitchFamily="18" charset="0"/>
              </a:rPr>
              <a:t>00011101</a:t>
            </a:r>
          </a:p>
          <a:p>
            <a:pPr eaLnBrk="1" hangingPunct="1">
              <a:spcBef>
                <a:spcPct val="50000"/>
              </a:spcBef>
            </a:pPr>
            <a:r>
              <a:rPr lang="en-US" altLang="en-US" sz="1800" dirty="0">
                <a:latin typeface="Times" panose="02020603050405020304" pitchFamily="18" charset="0"/>
              </a:rPr>
              <a:t>The pattern sent is       10101001   00111001   </a:t>
            </a:r>
            <a:r>
              <a:rPr lang="en-US" altLang="en-US" sz="1800" dirty="0">
                <a:solidFill>
                  <a:schemeClr val="accent4">
                    <a:lumMod val="60000"/>
                    <a:lumOff val="40000"/>
                  </a:schemeClr>
                </a:solidFill>
                <a:latin typeface="Times" panose="02020603050405020304" pitchFamily="18" charset="0"/>
              </a:rPr>
              <a:t>00011101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3C15F12-3697-46B4-9CFD-866A9A349287}"/>
              </a:ext>
            </a:extLst>
          </p:cNvPr>
          <p:cNvSpPr txBox="1"/>
          <p:nvPr/>
        </p:nvSpPr>
        <p:spPr>
          <a:xfrm>
            <a:off x="152509" y="1602492"/>
            <a:ext cx="8309450" cy="1200329"/>
          </a:xfrm>
          <a:prstGeom prst="rect">
            <a:avLst/>
          </a:prstGeom>
          <a:noFill/>
        </p:spPr>
        <p:txBody>
          <a:bodyPr wrap="square">
            <a:spAutoFit/>
          </a:bodyPr>
          <a:lstStyle/>
          <a:p>
            <a:pPr eaLnBrk="1" hangingPunct="1">
              <a:spcBef>
                <a:spcPct val="50000"/>
              </a:spcBef>
            </a:pPr>
            <a:r>
              <a:rPr lang="en-US" altLang="en-US" sz="1800" dirty="0">
                <a:latin typeface="Times" panose="02020603050405020304" pitchFamily="18" charset="0"/>
              </a:rPr>
              <a:t>Now suppose the receiver receives given the pattern sent using 8-bit checksum:</a:t>
            </a:r>
          </a:p>
          <a:p>
            <a:pPr eaLnBrk="1" hangingPunct="1">
              <a:spcBef>
                <a:spcPct val="50000"/>
              </a:spcBef>
            </a:pPr>
            <a:r>
              <a:rPr lang="en-US" altLang="en-US" sz="1800" dirty="0">
                <a:latin typeface="Times" panose="02020603050405020304" pitchFamily="18" charset="0"/>
              </a:rPr>
              <a:t>10101001   00111001   00011101</a:t>
            </a:r>
          </a:p>
          <a:p>
            <a:pPr eaLnBrk="1" hangingPunct="1">
              <a:spcBef>
                <a:spcPct val="50000"/>
              </a:spcBef>
            </a:pPr>
            <a:r>
              <a:rPr lang="en-US" altLang="en-US" sz="1800" dirty="0">
                <a:latin typeface="Times" panose="02020603050405020304" pitchFamily="18" charset="0"/>
              </a:rPr>
              <a:t>Check if there is any error.</a:t>
            </a:r>
          </a:p>
        </p:txBody>
      </p:sp>
      <p:sp>
        <p:nvSpPr>
          <p:cNvPr id="14" name="TextBox 13">
            <a:extLst>
              <a:ext uri="{FF2B5EF4-FFF2-40B4-BE49-F238E27FC236}">
                <a16:creationId xmlns:a16="http://schemas.microsoft.com/office/drawing/2014/main" id="{FFAC793A-A04A-45D7-9887-380830D2C83A}"/>
              </a:ext>
            </a:extLst>
          </p:cNvPr>
          <p:cNvSpPr txBox="1"/>
          <p:nvPr/>
        </p:nvSpPr>
        <p:spPr>
          <a:xfrm>
            <a:off x="1874123" y="3086269"/>
            <a:ext cx="6587835" cy="2723823"/>
          </a:xfrm>
          <a:prstGeom prst="rect">
            <a:avLst/>
          </a:prstGeom>
          <a:noFill/>
        </p:spPr>
        <p:txBody>
          <a:bodyPr wrap="square">
            <a:spAutoFit/>
          </a:bodyPr>
          <a:lstStyle/>
          <a:p>
            <a:pPr eaLnBrk="1" hangingPunct="1">
              <a:spcBef>
                <a:spcPct val="50000"/>
              </a:spcBef>
            </a:pPr>
            <a:r>
              <a:rPr lang="en-US" altLang="en-US" sz="1800" dirty="0">
                <a:latin typeface="Times" panose="02020603050405020304" pitchFamily="18" charset="0"/>
              </a:rPr>
              <a:t>When the receiver adds the three sections, it will get all 1s, which, after complementing, is all 0s and shows that there is no error. </a:t>
            </a:r>
          </a:p>
          <a:p>
            <a:pPr eaLnBrk="1" hangingPunct="1">
              <a:spcBef>
                <a:spcPct val="50000"/>
              </a:spcBef>
            </a:pPr>
            <a:r>
              <a:rPr lang="en-US" altLang="en-US" sz="1800" dirty="0">
                <a:latin typeface="Times" panose="02020603050405020304" pitchFamily="18" charset="0"/>
              </a:rPr>
              <a:t>			10101001</a:t>
            </a:r>
          </a:p>
          <a:p>
            <a:pPr eaLnBrk="1" hangingPunct="1">
              <a:spcBef>
                <a:spcPct val="50000"/>
              </a:spcBef>
            </a:pPr>
            <a:r>
              <a:rPr lang="en-US" altLang="en-US" sz="1800" dirty="0">
                <a:latin typeface="Times" panose="02020603050405020304" pitchFamily="18" charset="0"/>
              </a:rPr>
              <a:t>			00111001    </a:t>
            </a:r>
          </a:p>
          <a:p>
            <a:pPr eaLnBrk="1" hangingPunct="1">
              <a:spcBef>
                <a:spcPct val="50000"/>
              </a:spcBef>
            </a:pPr>
            <a:r>
              <a:rPr lang="en-US" altLang="en-US" sz="1800" dirty="0">
                <a:latin typeface="Times" panose="02020603050405020304" pitchFamily="18" charset="0"/>
              </a:rPr>
              <a:t>			00011101 </a:t>
            </a:r>
          </a:p>
          <a:p>
            <a:pPr eaLnBrk="1" hangingPunct="1">
              <a:spcBef>
                <a:spcPct val="50000"/>
              </a:spcBef>
            </a:pPr>
            <a:r>
              <a:rPr lang="en-US" altLang="en-US" sz="1800" dirty="0">
                <a:latin typeface="Times" panose="02020603050405020304" pitchFamily="18" charset="0"/>
              </a:rPr>
              <a:t>Sum			11111111  </a:t>
            </a:r>
          </a:p>
          <a:p>
            <a:pPr eaLnBrk="1" hangingPunct="1">
              <a:spcBef>
                <a:spcPct val="50000"/>
              </a:spcBef>
            </a:pPr>
            <a:r>
              <a:rPr lang="en-US" altLang="en-US" sz="1800" dirty="0">
                <a:latin typeface="Times" panose="02020603050405020304" pitchFamily="18" charset="0"/>
              </a:rPr>
              <a:t>Complement        	</a:t>
            </a:r>
            <a:r>
              <a:rPr lang="en-US" altLang="en-US" sz="1800" dirty="0">
                <a:solidFill>
                  <a:schemeClr val="accent4">
                    <a:lumMod val="60000"/>
                    <a:lumOff val="40000"/>
                  </a:schemeClr>
                </a:solidFill>
                <a:latin typeface="Times" panose="02020603050405020304" pitchFamily="18" charset="0"/>
              </a:rPr>
              <a:t>00000000  means that the pattern is OK.</a:t>
            </a:r>
          </a:p>
        </p:txBody>
      </p:sp>
    </p:spTree>
    <p:extLst>
      <p:ext uri="{BB962C8B-B14F-4D97-AF65-F5344CB8AC3E}">
        <p14:creationId xmlns:p14="http://schemas.microsoft.com/office/powerpoint/2010/main" val="332275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7400"/>
            <a:ext cx="8534400" cy="1905000"/>
          </a:xfrm>
        </p:spPr>
        <p:txBody>
          <a:bodyPr>
            <a:noAutofit/>
          </a:bodyPr>
          <a:lstStyle/>
          <a:p>
            <a:pPr algn="ctr"/>
            <a:r>
              <a:rPr lang="en-US" sz="4800" dirty="0"/>
              <a:t>Error Correction Techniques</a:t>
            </a:r>
          </a:p>
        </p:txBody>
      </p:sp>
    </p:spTree>
    <p:extLst>
      <p:ext uri="{BB962C8B-B14F-4D97-AF65-F5344CB8AC3E}">
        <p14:creationId xmlns:p14="http://schemas.microsoft.com/office/powerpoint/2010/main" val="2532442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DE1D7-DC76-5564-0C37-D350AABDF9D9}"/>
              </a:ext>
            </a:extLst>
          </p:cNvPr>
          <p:cNvSpPr>
            <a:spLocks noGrp="1"/>
          </p:cNvSpPr>
          <p:nvPr>
            <p:ph type="title"/>
          </p:nvPr>
        </p:nvSpPr>
        <p:spPr/>
        <p:txBody>
          <a:bodyPr vert="horz" lIns="91440" tIns="45720" rIns="91440" bIns="45720" anchor="b">
            <a:noAutofit/>
          </a:bodyPr>
          <a:lstStyle/>
          <a:p>
            <a:pPr>
              <a:spcBef>
                <a:spcPts val="600"/>
              </a:spcBef>
            </a:pPr>
            <a:r>
              <a:rPr lang="en-US" sz="2800" b="1" dirty="0">
                <a:solidFill>
                  <a:srgbClr val="CC0066"/>
                </a:solidFill>
                <a:latin typeface="Century Schoolbook (Headings)"/>
              </a:rPr>
              <a:t>Error correction methods: (used on wireless links = high error environments)</a:t>
            </a:r>
          </a:p>
        </p:txBody>
      </p:sp>
      <p:sp>
        <p:nvSpPr>
          <p:cNvPr id="3" name="Content Placeholder 2">
            <a:extLst>
              <a:ext uri="{FF2B5EF4-FFF2-40B4-BE49-F238E27FC236}">
                <a16:creationId xmlns:a16="http://schemas.microsoft.com/office/drawing/2014/main" id="{2346AD5F-CBBF-EA93-2C7A-74A30B6E700A}"/>
              </a:ext>
            </a:extLst>
          </p:cNvPr>
          <p:cNvSpPr>
            <a:spLocks noGrp="1"/>
          </p:cNvSpPr>
          <p:nvPr>
            <p:ph sz="quarter" idx="1"/>
          </p:nvPr>
        </p:nvSpPr>
        <p:spPr/>
        <p:txBody>
          <a:bodyPr vert="horz" lIns="91440" tIns="45720" rIns="91440" bIns="45720" anchor="t">
            <a:normAutofit/>
          </a:bodyPr>
          <a:lstStyle/>
          <a:p>
            <a:r>
              <a:rPr lang="en-US"/>
              <a:t>Hamming code</a:t>
            </a:r>
          </a:p>
          <a:p>
            <a:r>
              <a:rPr lang="en-US"/>
              <a:t>Binary convolutional code</a:t>
            </a:r>
          </a:p>
          <a:p>
            <a:r>
              <a:rPr lang="en-US"/>
              <a:t>Reed-Solomon and Low-Density Parity Check code (Mathematically complex, widely used in real systems)</a:t>
            </a:r>
          </a:p>
          <a:p>
            <a:endParaRPr lang="en-US" dirty="0"/>
          </a:p>
        </p:txBody>
      </p:sp>
    </p:spTree>
    <p:extLst>
      <p:ext uri="{BB962C8B-B14F-4D97-AF65-F5344CB8AC3E}">
        <p14:creationId xmlns:p14="http://schemas.microsoft.com/office/powerpoint/2010/main" val="3968466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72988FF-F3E0-4B6F-A85A-1F47EA661C5F}"/>
              </a:ext>
            </a:extLst>
          </p:cNvPr>
          <p:cNvSpPr>
            <a:spLocks noGrp="1" noChangeArrowheads="1"/>
          </p:cNvSpPr>
          <p:nvPr>
            <p:ph type="title"/>
          </p:nvPr>
        </p:nvSpPr>
        <p:spPr/>
        <p:txBody>
          <a:bodyPr/>
          <a:lstStyle/>
          <a:p>
            <a:pPr>
              <a:defRPr/>
            </a:pPr>
            <a:r>
              <a:rPr lang="en-US" b="1" dirty="0">
                <a:solidFill>
                  <a:srgbClr val="CC0066"/>
                </a:solidFill>
                <a:latin typeface="Century Schoolbook (Headings)"/>
              </a:rPr>
              <a:t>Error Correction</a:t>
            </a:r>
          </a:p>
        </p:txBody>
      </p:sp>
      <p:sp>
        <p:nvSpPr>
          <p:cNvPr id="67587" name="Rectangle 3">
            <a:extLst>
              <a:ext uri="{FF2B5EF4-FFF2-40B4-BE49-F238E27FC236}">
                <a16:creationId xmlns:a16="http://schemas.microsoft.com/office/drawing/2014/main" id="{5CAA8ADE-32E1-403B-B21A-7C706F52F6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603250" indent="-603250">
              <a:buFont typeface="Wingdings" panose="05000000000000000000" pitchFamily="2" charset="2"/>
              <a:buNone/>
            </a:pPr>
            <a:r>
              <a:rPr lang="en-US" altLang="en-US" dirty="0"/>
              <a:t>It can be handled in two ways:</a:t>
            </a:r>
          </a:p>
          <a:p>
            <a:pPr marL="603250" indent="-603250">
              <a:buClr>
                <a:srgbClr val="CC0066"/>
              </a:buClr>
              <a:buFont typeface="Wingdings" panose="05000000000000000000" pitchFamily="2" charset="2"/>
              <a:buAutoNum type="arabicParenR"/>
            </a:pPr>
            <a:r>
              <a:rPr lang="en-US" altLang="en-US" dirty="0"/>
              <a:t>receiver can have the sender retransmit the entire data unit.</a:t>
            </a:r>
          </a:p>
          <a:p>
            <a:pPr marL="603250" indent="-603250">
              <a:buClr>
                <a:srgbClr val="CC0066"/>
              </a:buClr>
              <a:buFont typeface="Wingdings" panose="05000000000000000000" pitchFamily="2" charset="2"/>
              <a:buAutoNum type="arabicParenR"/>
            </a:pPr>
            <a:r>
              <a:rPr lang="en-US" altLang="en-US" dirty="0"/>
              <a:t>The receiver can use an error-correcting code, which automatically corrects certain errors.</a:t>
            </a:r>
          </a:p>
          <a:p>
            <a:pPr marL="603250" indent="-603250"/>
            <a:endParaRPr lang="en-US"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304800"/>
            <a:ext cx="8534400" cy="762000"/>
          </a:xfrm>
        </p:spPr>
        <p:txBody>
          <a:bodyPr>
            <a:noAutofit/>
          </a:bodyPr>
          <a:lstStyle/>
          <a:p>
            <a:pPr algn="ctr"/>
            <a:r>
              <a:rPr lang="en-US" b="1" dirty="0"/>
              <a:t>DATA LINK LAYER DESIGN ISSUES</a:t>
            </a:r>
            <a:r>
              <a:rPr lang="en-US" sz="4800" dirty="0"/>
              <a:t> </a:t>
            </a:r>
            <a:endParaRPr lang="en-US" sz="4800" b="1" dirty="0"/>
          </a:p>
        </p:txBody>
      </p:sp>
      <p:sp>
        <p:nvSpPr>
          <p:cNvPr id="3" name="Content Placeholder 2"/>
          <p:cNvSpPr>
            <a:spLocks noGrp="1"/>
          </p:cNvSpPr>
          <p:nvPr>
            <p:ph sz="quarter" idx="1"/>
          </p:nvPr>
        </p:nvSpPr>
        <p:spPr>
          <a:xfrm>
            <a:off x="457200" y="1600200"/>
            <a:ext cx="8153400" cy="4724400"/>
          </a:xfrm>
        </p:spPr>
        <p:txBody>
          <a:bodyPr>
            <a:noAutofit/>
          </a:bodyPr>
          <a:lstStyle/>
          <a:p>
            <a:pPr marL="0" indent="0">
              <a:buNone/>
            </a:pPr>
            <a:r>
              <a:rPr lang="en-US" dirty="0"/>
              <a:t>The data link layer uses the services of the physical layer to send and receive bits over communication channels. It has a number of functions, including:</a:t>
            </a:r>
          </a:p>
          <a:p>
            <a:pPr marL="0" indent="0">
              <a:buNone/>
            </a:pPr>
            <a:endParaRPr lang="en-US" dirty="0"/>
          </a:p>
          <a:p>
            <a:pPr marL="457200" indent="-457200">
              <a:buFont typeface="+mj-lt"/>
              <a:buAutoNum type="arabicPeriod"/>
            </a:pPr>
            <a:r>
              <a:rPr lang="en-US" dirty="0"/>
              <a:t>Providing a well-defined </a:t>
            </a:r>
            <a:r>
              <a:rPr lang="en-US" dirty="0">
                <a:solidFill>
                  <a:srgbClr val="FF0000"/>
                </a:solidFill>
              </a:rPr>
              <a:t>service interface</a:t>
            </a:r>
            <a:r>
              <a:rPr lang="en-US" dirty="0"/>
              <a:t> to the network layer. (reference next slide)</a:t>
            </a:r>
          </a:p>
          <a:p>
            <a:pPr marL="457200" indent="-457200">
              <a:buFont typeface="+mj-lt"/>
              <a:buAutoNum type="arabicPeriod"/>
            </a:pPr>
            <a:r>
              <a:rPr lang="en-US" dirty="0"/>
              <a:t>Dealing with transmission </a:t>
            </a:r>
            <a:r>
              <a:rPr lang="en-US" dirty="0">
                <a:solidFill>
                  <a:srgbClr val="FF0000"/>
                </a:solidFill>
              </a:rPr>
              <a:t>errors</a:t>
            </a:r>
            <a:r>
              <a:rPr lang="en-US" dirty="0"/>
              <a:t>.</a:t>
            </a:r>
          </a:p>
          <a:p>
            <a:pPr marL="457200" indent="-457200">
              <a:buFont typeface="+mj-lt"/>
              <a:buAutoNum type="arabicPeriod"/>
            </a:pPr>
            <a:r>
              <a:rPr lang="en-US" dirty="0"/>
              <a:t>Regulating the flow of data so that </a:t>
            </a:r>
            <a:r>
              <a:rPr lang="en-US" dirty="0">
                <a:solidFill>
                  <a:srgbClr val="FF0000"/>
                </a:solidFill>
              </a:rPr>
              <a:t>slow receivers</a:t>
            </a:r>
            <a:r>
              <a:rPr lang="en-US" dirty="0"/>
              <a:t> are not swamped by fast senders. </a:t>
            </a:r>
            <a:br>
              <a:rPr lang="en-US" dirty="0"/>
            </a:br>
            <a:endParaRPr lang="en-US" b="1" i="1" dirty="0">
              <a:solidFill>
                <a:srgbClr val="FF0000"/>
              </a:solidFill>
            </a:endParaRPr>
          </a:p>
        </p:txBody>
      </p:sp>
    </p:spTree>
    <p:extLst>
      <p:ext uri="{BB962C8B-B14F-4D97-AF65-F5344CB8AC3E}">
        <p14:creationId xmlns:p14="http://schemas.microsoft.com/office/powerpoint/2010/main" val="2060404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0066"/>
                </a:solidFill>
                <a:latin typeface="Century Schoolbook (Headings)"/>
              </a:rPr>
              <a:t>Error Correction</a:t>
            </a:r>
            <a:endParaRPr lang="en-US" dirty="0"/>
          </a:p>
        </p:txBody>
      </p:sp>
      <p:sp>
        <p:nvSpPr>
          <p:cNvPr id="3" name="Content Placeholder 2"/>
          <p:cNvSpPr>
            <a:spLocks noGrp="1"/>
          </p:cNvSpPr>
          <p:nvPr>
            <p:ph sz="quarter" idx="1"/>
          </p:nvPr>
        </p:nvSpPr>
        <p:spPr>
          <a:xfrm>
            <a:off x="685800" y="1600200"/>
            <a:ext cx="7391400" cy="5257800"/>
          </a:xfrm>
        </p:spPr>
        <p:txBody>
          <a:bodyPr>
            <a:normAutofit fontScale="62500" lnSpcReduction="20000"/>
          </a:bodyPr>
          <a:lstStyle/>
          <a:p>
            <a:r>
              <a:rPr lang="en-US" sz="2900" dirty="0"/>
              <a:t>A technique developed by </a:t>
            </a:r>
            <a:r>
              <a:rPr lang="en-US" sz="2900" dirty="0" err="1"/>
              <a:t>R.W.Hamming</a:t>
            </a:r>
            <a:r>
              <a:rPr lang="en-US" sz="2900" dirty="0"/>
              <a:t> provides a practical solution</a:t>
            </a:r>
          </a:p>
          <a:p>
            <a:r>
              <a:rPr lang="en-US" sz="2900" dirty="0"/>
              <a:t>The solution or coding scheme he developed is commonly known as Hamming Code.</a:t>
            </a:r>
          </a:p>
          <a:p>
            <a:r>
              <a:rPr lang="en-US" sz="2900" dirty="0"/>
              <a:t>Basic approach for error detection by using Hamming code is as follows:</a:t>
            </a:r>
          </a:p>
          <a:p>
            <a:pPr lvl="1"/>
            <a:r>
              <a:rPr lang="en-US" sz="2900" dirty="0"/>
              <a:t>To each group of m information bits k parity bits are added to form (</a:t>
            </a:r>
            <a:r>
              <a:rPr lang="en-US" sz="2900" dirty="0" err="1"/>
              <a:t>m+k</a:t>
            </a:r>
            <a:r>
              <a:rPr lang="en-US" sz="2900" dirty="0"/>
              <a:t>) bit code</a:t>
            </a:r>
          </a:p>
          <a:p>
            <a:pPr lvl="1"/>
            <a:r>
              <a:rPr lang="en-US" sz="2900" dirty="0"/>
              <a:t>The k parity bits are placed in positions 1, 2, …, 2k-1 positions.–K parity checks are performed on selected digits of each </a:t>
            </a:r>
            <a:r>
              <a:rPr lang="en-US" sz="2900" dirty="0" err="1"/>
              <a:t>codeword</a:t>
            </a:r>
            <a:endParaRPr lang="en-US" sz="2900" dirty="0"/>
          </a:p>
          <a:p>
            <a:pPr lvl="1"/>
            <a:r>
              <a:rPr lang="en-US" sz="2900" dirty="0"/>
              <a:t>At the receiving end the parity bits are recalculated. The decimal value of the k parity bits provides the bit-position in error, if any.</a:t>
            </a:r>
            <a:br>
              <a:rPr lang="en-US" sz="2900"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3864468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771BD63B-2BCA-4795-8A70-26B70B84FAA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3" y="2801938"/>
            <a:ext cx="7975600" cy="251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Rectangle 3">
            <a:extLst>
              <a:ext uri="{FF2B5EF4-FFF2-40B4-BE49-F238E27FC236}">
                <a16:creationId xmlns:a16="http://schemas.microsoft.com/office/drawing/2014/main" id="{5E38FF5C-618D-436F-BDC4-D3B6A17C1612}"/>
              </a:ext>
            </a:extLst>
          </p:cNvPr>
          <p:cNvSpPr>
            <a:spLocks noChangeArrowheads="1"/>
          </p:cNvSpPr>
          <p:nvPr/>
        </p:nvSpPr>
        <p:spPr bwMode="auto">
          <a:xfrm>
            <a:off x="2830513" y="269875"/>
            <a:ext cx="2903537"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dirty="0">
                <a:solidFill>
                  <a:srgbClr val="00279F"/>
                </a:solidFill>
              </a:rPr>
              <a:t>Hamming Code</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a:extLst>
              <a:ext uri="{FF2B5EF4-FFF2-40B4-BE49-F238E27FC236}">
                <a16:creationId xmlns:a16="http://schemas.microsoft.com/office/drawing/2014/main" id="{6FE96380-93A7-42BB-AD19-1F60E67310B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1328738"/>
            <a:ext cx="6624638" cy="471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5" name="Rectangle 6">
            <a:extLst>
              <a:ext uri="{FF2B5EF4-FFF2-40B4-BE49-F238E27FC236}">
                <a16:creationId xmlns:a16="http://schemas.microsoft.com/office/drawing/2014/main" id="{97DF077B-9676-4426-8F6D-D41E3B491292}"/>
              </a:ext>
            </a:extLst>
          </p:cNvPr>
          <p:cNvSpPr>
            <a:spLocks noChangeArrowheads="1"/>
          </p:cNvSpPr>
          <p:nvPr/>
        </p:nvSpPr>
        <p:spPr bwMode="auto">
          <a:xfrm>
            <a:off x="3054350" y="41275"/>
            <a:ext cx="290353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dirty="0">
                <a:solidFill>
                  <a:srgbClr val="00279F"/>
                </a:solidFill>
              </a:rPr>
              <a:t>Hamming Code</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id="{B991C29F-DE20-4C23-9B11-444CA3E4C36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6623050" cy="471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Rectangle 6">
            <a:extLst>
              <a:ext uri="{FF2B5EF4-FFF2-40B4-BE49-F238E27FC236}">
                <a16:creationId xmlns:a16="http://schemas.microsoft.com/office/drawing/2014/main" id="{E868F523-97EA-4DE4-9AB9-69E052C21802}"/>
              </a:ext>
            </a:extLst>
          </p:cNvPr>
          <p:cNvSpPr>
            <a:spLocks noChangeArrowheads="1"/>
          </p:cNvSpPr>
          <p:nvPr/>
        </p:nvSpPr>
        <p:spPr bwMode="auto">
          <a:xfrm>
            <a:off x="3054350" y="41275"/>
            <a:ext cx="290353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a:solidFill>
                  <a:srgbClr val="00279F"/>
                </a:solidFill>
              </a:rPr>
              <a:t>Hamming Code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a:extLst>
              <a:ext uri="{FF2B5EF4-FFF2-40B4-BE49-F238E27FC236}">
                <a16:creationId xmlns:a16="http://schemas.microsoft.com/office/drawing/2014/main" id="{02926BC8-4D1A-400F-8601-ED24AD4816A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882650"/>
            <a:ext cx="6330950" cy="544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3" name="Rectangle 6">
            <a:extLst>
              <a:ext uri="{FF2B5EF4-FFF2-40B4-BE49-F238E27FC236}">
                <a16:creationId xmlns:a16="http://schemas.microsoft.com/office/drawing/2014/main" id="{B4F61EF8-ACEB-4A23-BAA5-623FDE6CD741}"/>
              </a:ext>
            </a:extLst>
          </p:cNvPr>
          <p:cNvSpPr>
            <a:spLocks noChangeArrowheads="1"/>
          </p:cNvSpPr>
          <p:nvPr/>
        </p:nvSpPr>
        <p:spPr bwMode="auto">
          <a:xfrm>
            <a:off x="2232025" y="41275"/>
            <a:ext cx="4967288"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a:solidFill>
                  <a:srgbClr val="00279F"/>
                </a:solidFill>
              </a:rPr>
              <a:t>Example of Hamming Code</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3052763"/>
            <a:ext cx="8118475"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Rectangle 3"/>
          <p:cNvSpPr>
            <a:spLocks noChangeArrowheads="1"/>
          </p:cNvSpPr>
          <p:nvPr/>
        </p:nvSpPr>
        <p:spPr bwMode="auto">
          <a:xfrm>
            <a:off x="3128963" y="955675"/>
            <a:ext cx="2855912"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a:solidFill>
                  <a:srgbClr val="063DE8"/>
                </a:solidFill>
              </a:rPr>
              <a:t>Single-bit error</a:t>
            </a:r>
          </a:p>
        </p:txBody>
      </p:sp>
    </p:spTree>
    <p:extLst>
      <p:ext uri="{BB962C8B-B14F-4D97-AF65-F5344CB8AC3E}">
        <p14:creationId xmlns:p14="http://schemas.microsoft.com/office/powerpoint/2010/main" val="370411559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419100"/>
            <a:ext cx="4879975" cy="580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1" name="Rectangle 6"/>
          <p:cNvSpPr>
            <a:spLocks noChangeArrowheads="1"/>
          </p:cNvSpPr>
          <p:nvPr/>
        </p:nvSpPr>
        <p:spPr bwMode="auto">
          <a:xfrm>
            <a:off x="658813" y="2327275"/>
            <a:ext cx="1819275"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574" tIns="44001" rIns="89574" bIns="44001">
            <a:spAutoFit/>
          </a:bodyPr>
          <a:lstStyle>
            <a:lvl1pPr>
              <a:defRPr sz="2500">
                <a:solidFill>
                  <a:schemeClr val="tx1"/>
                </a:solidFill>
                <a:latin typeface="Times New Roman" panose="02020603050405020304" pitchFamily="18" charset="0"/>
              </a:defRPr>
            </a:lvl1pPr>
            <a:lvl2pPr marL="742950" indent="-285750">
              <a:defRPr sz="2500">
                <a:solidFill>
                  <a:schemeClr val="tx1"/>
                </a:solidFill>
                <a:latin typeface="Times New Roman" panose="02020603050405020304" pitchFamily="18" charset="0"/>
              </a:defRPr>
            </a:lvl2pPr>
            <a:lvl3pPr marL="1143000" indent="-228600">
              <a:defRPr sz="2500">
                <a:solidFill>
                  <a:schemeClr val="tx1"/>
                </a:solidFill>
                <a:latin typeface="Times New Roman" panose="02020603050405020304" pitchFamily="18" charset="0"/>
              </a:defRPr>
            </a:lvl3pPr>
            <a:lvl4pPr marL="1600200" indent="-228600">
              <a:defRPr sz="2500">
                <a:solidFill>
                  <a:schemeClr val="tx1"/>
                </a:solidFill>
                <a:latin typeface="Times New Roman" panose="02020603050405020304" pitchFamily="18" charset="0"/>
              </a:defRPr>
            </a:lvl4pPr>
            <a:lvl5pPr marL="2057400" indent="-228600">
              <a:defRPr sz="25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5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5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5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500">
                <a:solidFill>
                  <a:schemeClr val="tx1"/>
                </a:solidFill>
                <a:latin typeface="Times New Roman" panose="02020603050405020304" pitchFamily="18" charset="0"/>
              </a:defRPr>
            </a:lvl9pPr>
          </a:lstStyle>
          <a:p>
            <a:pPr>
              <a:defRPr/>
            </a:pPr>
            <a:r>
              <a:rPr lang="en-US" sz="3143">
                <a:solidFill>
                  <a:srgbClr val="00279F"/>
                </a:solidFill>
              </a:rPr>
              <a:t>Error </a:t>
            </a:r>
          </a:p>
          <a:p>
            <a:pPr>
              <a:defRPr/>
            </a:pPr>
            <a:r>
              <a:rPr lang="en-US" sz="3143">
                <a:solidFill>
                  <a:srgbClr val="00279F"/>
                </a:solidFill>
              </a:rPr>
              <a:t>Detection</a:t>
            </a:r>
          </a:p>
        </p:txBody>
      </p:sp>
      <p:sp>
        <p:nvSpPr>
          <p:cNvPr id="2" name="Rectangle 1">
            <a:extLst>
              <a:ext uri="{FF2B5EF4-FFF2-40B4-BE49-F238E27FC236}">
                <a16:creationId xmlns:a16="http://schemas.microsoft.com/office/drawing/2014/main" id="{3AC74843-5738-4D2F-BEFE-25A04A144BBF}"/>
              </a:ext>
            </a:extLst>
          </p:cNvPr>
          <p:cNvSpPr/>
          <p:nvPr/>
        </p:nvSpPr>
        <p:spPr>
          <a:xfrm>
            <a:off x="381000" y="419100"/>
            <a:ext cx="2209800" cy="1257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2`r &gt;= m + r +1</a:t>
            </a:r>
          </a:p>
        </p:txBody>
      </p:sp>
    </p:spTree>
    <p:extLst>
      <p:ext uri="{BB962C8B-B14F-4D97-AF65-F5344CB8AC3E}">
        <p14:creationId xmlns:p14="http://schemas.microsoft.com/office/powerpoint/2010/main" val="286198685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Autofit/>
          </a:bodyPr>
          <a:lstStyle/>
          <a:p>
            <a:pPr algn="ctr"/>
            <a:r>
              <a:rPr lang="en-US" dirty="0"/>
              <a:t>Hamming code (Watch this vid.)</a:t>
            </a:r>
          </a:p>
        </p:txBody>
      </p:sp>
      <p:pic>
        <p:nvPicPr>
          <p:cNvPr id="6" name="Hamming Code -  Simply Explained">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403578" y="1330325"/>
            <a:ext cx="8336844" cy="4689475"/>
          </a:xfrm>
        </p:spPr>
      </p:pic>
    </p:spTree>
    <p:extLst>
      <p:ext uri="{BB962C8B-B14F-4D97-AF65-F5344CB8AC3E}">
        <p14:creationId xmlns:p14="http://schemas.microsoft.com/office/powerpoint/2010/main" val="12371798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30303">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792162"/>
          </a:xfrm>
        </p:spPr>
        <p:txBody>
          <a:bodyPr>
            <a:noAutofit/>
          </a:bodyPr>
          <a:lstStyle/>
          <a:p>
            <a:pPr algn="ctr"/>
            <a:r>
              <a:rPr lang="en-US" sz="4400" b="1"/>
              <a:t>The End</a:t>
            </a:r>
            <a:endParaRPr lang="en-US" sz="44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a:extLst>
              <a:ext uri="{FF2B5EF4-FFF2-40B4-BE49-F238E27FC236}">
                <a16:creationId xmlns:a16="http://schemas.microsoft.com/office/drawing/2014/main" id="{C83BF320-BA5E-4AF9-9D1F-295174B42EA3}"/>
              </a:ext>
            </a:extLst>
          </p:cNvPr>
          <p:cNvSpPr txBox="1">
            <a:spLocks noChangeArrowheads="1"/>
          </p:cNvSpPr>
          <p:nvPr/>
        </p:nvSpPr>
        <p:spPr bwMode="auto">
          <a:xfrm>
            <a:off x="76200" y="0"/>
            <a:ext cx="1614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chemeClr val="accent2"/>
                </a:solidFill>
              </a:rPr>
              <a:t>Figure  2-2</a:t>
            </a:r>
          </a:p>
        </p:txBody>
      </p:sp>
      <p:sp>
        <p:nvSpPr>
          <p:cNvPr id="17411" name="Text Box 4">
            <a:extLst>
              <a:ext uri="{FF2B5EF4-FFF2-40B4-BE49-F238E27FC236}">
                <a16:creationId xmlns:a16="http://schemas.microsoft.com/office/drawing/2014/main" id="{6AD3291B-00B5-41A1-BB8D-CEA6DE3F15F5}"/>
              </a:ext>
            </a:extLst>
          </p:cNvPr>
          <p:cNvSpPr txBox="1">
            <a:spLocks noChangeArrowheads="1"/>
          </p:cNvSpPr>
          <p:nvPr/>
        </p:nvSpPr>
        <p:spPr bwMode="auto">
          <a:xfrm>
            <a:off x="2209800" y="0"/>
            <a:ext cx="5216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3200" b="1">
                <a:solidFill>
                  <a:schemeClr val="accent2"/>
                </a:solidFill>
                <a:latin typeface="Times" panose="02020603050405020304" pitchFamily="18" charset="0"/>
              </a:rPr>
              <a:t>Architecture of OSI Model</a:t>
            </a:r>
            <a:endParaRPr lang="en-US" altLang="en-US" sz="3200">
              <a:latin typeface="Times" panose="02020603050405020304" pitchFamily="18" charset="0"/>
            </a:endParaRPr>
          </a:p>
        </p:txBody>
      </p:sp>
      <p:pic>
        <p:nvPicPr>
          <p:cNvPr id="17412" name="Picture 5">
            <a:extLst>
              <a:ext uri="{FF2B5EF4-FFF2-40B4-BE49-F238E27FC236}">
                <a16:creationId xmlns:a16="http://schemas.microsoft.com/office/drawing/2014/main" id="{FFF29009-A997-4E77-A261-16541F4CE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533400"/>
            <a:ext cx="79613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b="1" dirty="0"/>
              <a:t>Services Provided to the Network Layer</a:t>
            </a:r>
            <a:r>
              <a:rPr lang="en-US" sz="2800" dirty="0"/>
              <a:t> </a:t>
            </a:r>
            <a:endParaRPr lang="en-US" sz="4400" b="1" dirty="0"/>
          </a:p>
        </p:txBody>
      </p:sp>
      <p:sp>
        <p:nvSpPr>
          <p:cNvPr id="3" name="Content Placeholder 2"/>
          <p:cNvSpPr>
            <a:spLocks noGrp="1"/>
          </p:cNvSpPr>
          <p:nvPr>
            <p:ph sz="quarter" idx="1"/>
          </p:nvPr>
        </p:nvSpPr>
        <p:spPr>
          <a:xfrm>
            <a:off x="280555" y="1219200"/>
            <a:ext cx="8343900" cy="4724400"/>
          </a:xfrm>
        </p:spPr>
        <p:txBody>
          <a:bodyPr>
            <a:noAutofit/>
          </a:bodyPr>
          <a:lstStyle/>
          <a:p>
            <a:pPr marL="0" indent="0">
              <a:buNone/>
            </a:pPr>
            <a:r>
              <a:rPr lang="en-US" dirty="0"/>
              <a:t>The principal service is </a:t>
            </a:r>
            <a:r>
              <a:rPr lang="en-US" dirty="0">
                <a:solidFill>
                  <a:srgbClr val="FF0000"/>
                </a:solidFill>
              </a:rPr>
              <a:t>transferring data</a:t>
            </a:r>
            <a:r>
              <a:rPr lang="en-US" dirty="0"/>
              <a:t> from the source machine’s </a:t>
            </a:r>
            <a:r>
              <a:rPr lang="en-US" dirty="0">
                <a:solidFill>
                  <a:srgbClr val="00B050"/>
                </a:solidFill>
              </a:rPr>
              <a:t>network layer</a:t>
            </a:r>
            <a:r>
              <a:rPr lang="en-US" dirty="0"/>
              <a:t> to the destination machine’s </a:t>
            </a:r>
            <a:r>
              <a:rPr lang="en-US" dirty="0">
                <a:solidFill>
                  <a:srgbClr val="00B050"/>
                </a:solidFill>
              </a:rPr>
              <a:t>network layer</a:t>
            </a:r>
            <a:r>
              <a:rPr lang="en-US" dirty="0"/>
              <a:t>. </a:t>
            </a:r>
          </a:p>
          <a:p>
            <a:pPr marL="0" indent="0">
              <a:buNone/>
            </a:pPr>
            <a:endParaRPr lang="en-US" dirty="0"/>
          </a:p>
          <a:p>
            <a:pPr marL="0" indent="0">
              <a:buNone/>
            </a:pPr>
            <a:r>
              <a:rPr lang="en-US" dirty="0"/>
              <a:t>The data link layer can be designed to offer various services. </a:t>
            </a:r>
            <a:r>
              <a:rPr lang="en-US" i="1" dirty="0"/>
              <a:t>Actual services that are offered vary from protocol to protocol</a:t>
            </a:r>
            <a:r>
              <a:rPr lang="en-US" dirty="0"/>
              <a:t>. </a:t>
            </a:r>
            <a:r>
              <a:rPr lang="en-US" dirty="0">
                <a:solidFill>
                  <a:srgbClr val="FF0000"/>
                </a:solidFill>
              </a:rPr>
              <a:t>Three reasonable possibilities</a:t>
            </a:r>
            <a:r>
              <a:rPr lang="en-US" dirty="0"/>
              <a:t> that we will consider in turn are: </a:t>
            </a:r>
          </a:p>
          <a:p>
            <a:pPr marL="0" indent="0">
              <a:buNone/>
            </a:pPr>
            <a:r>
              <a:rPr lang="en-US" i="1" dirty="0"/>
              <a:t>1. Unacknowledged connectionless service.</a:t>
            </a:r>
            <a:br>
              <a:rPr lang="en-US" i="1" dirty="0"/>
            </a:br>
            <a:r>
              <a:rPr lang="en-US" i="1" dirty="0"/>
              <a:t>2. Acknowledged connectionless service.</a:t>
            </a:r>
            <a:br>
              <a:rPr lang="en-US" i="1" dirty="0"/>
            </a:br>
            <a:r>
              <a:rPr lang="en-US" i="1" dirty="0"/>
              <a:t>3. Acknowledged connection-oriented service. </a:t>
            </a:r>
            <a:br>
              <a:rPr lang="en-US" dirty="0"/>
            </a:br>
            <a:br>
              <a:rPr lang="en-US" dirty="0"/>
            </a:br>
            <a:r>
              <a:rPr lang="en-US" dirty="0"/>
              <a:t>[no U/Ack + C-oriented service]</a:t>
            </a:r>
            <a:br>
              <a:rPr lang="en-US" dirty="0"/>
            </a:br>
            <a:endParaRPr lang="en-US" dirty="0"/>
          </a:p>
        </p:txBody>
      </p:sp>
    </p:spTree>
    <p:extLst>
      <p:ext uri="{BB962C8B-B14F-4D97-AF65-F5344CB8AC3E}">
        <p14:creationId xmlns:p14="http://schemas.microsoft.com/office/powerpoint/2010/main" val="4137334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dirty="0"/>
              <a:t>Unacknowledged connectionless service</a:t>
            </a:r>
            <a:endParaRPr lang="en-US" sz="4400" b="1" dirty="0"/>
          </a:p>
        </p:txBody>
      </p:sp>
      <p:sp>
        <p:nvSpPr>
          <p:cNvPr id="3" name="Content Placeholder 2"/>
          <p:cNvSpPr>
            <a:spLocks noGrp="1"/>
          </p:cNvSpPr>
          <p:nvPr>
            <p:ph sz="quarter" idx="1"/>
          </p:nvPr>
        </p:nvSpPr>
        <p:spPr>
          <a:xfrm>
            <a:off x="280555" y="1752600"/>
            <a:ext cx="8343900" cy="4191000"/>
          </a:xfrm>
        </p:spPr>
        <p:txBody>
          <a:bodyPr>
            <a:noAutofit/>
          </a:bodyPr>
          <a:lstStyle/>
          <a:p>
            <a:pPr algn="just"/>
            <a:r>
              <a:rPr lang="en-US" sz="2800" dirty="0"/>
              <a:t>Unacknowledged connectionless service consists of having the source machine send independent frames to the destination machine </a:t>
            </a:r>
            <a:r>
              <a:rPr lang="en-US" sz="2800" dirty="0">
                <a:solidFill>
                  <a:srgbClr val="FF0000"/>
                </a:solidFill>
              </a:rPr>
              <a:t>without</a:t>
            </a:r>
            <a:r>
              <a:rPr lang="en-US" sz="2800" dirty="0"/>
              <a:t> having the destination machine </a:t>
            </a:r>
            <a:r>
              <a:rPr lang="en-US" sz="2800" dirty="0">
                <a:solidFill>
                  <a:srgbClr val="FF0000"/>
                </a:solidFill>
              </a:rPr>
              <a:t>acknowledge them</a:t>
            </a:r>
            <a:r>
              <a:rPr lang="en-US" sz="2800" dirty="0"/>
              <a:t>.</a:t>
            </a:r>
          </a:p>
          <a:p>
            <a:pPr marL="0" indent="0" algn="just">
              <a:buNone/>
            </a:pPr>
            <a:r>
              <a:rPr lang="en-US" sz="2800" dirty="0"/>
              <a:t> </a:t>
            </a:r>
            <a:br>
              <a:rPr lang="en-US" sz="2800" dirty="0"/>
            </a:br>
            <a:br>
              <a:rPr lang="en-US" dirty="0"/>
            </a:br>
            <a:endParaRPr lang="en-US" dirty="0"/>
          </a:p>
        </p:txBody>
      </p:sp>
    </p:spTree>
    <p:extLst>
      <p:ext uri="{BB962C8B-B14F-4D97-AF65-F5344CB8AC3E}">
        <p14:creationId xmlns:p14="http://schemas.microsoft.com/office/powerpoint/2010/main" val="260698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dirty="0"/>
              <a:t>Acknowledged connectionless service</a:t>
            </a:r>
            <a:endParaRPr lang="en-US" sz="4400" b="1" dirty="0"/>
          </a:p>
        </p:txBody>
      </p:sp>
      <p:sp>
        <p:nvSpPr>
          <p:cNvPr id="3" name="Content Placeholder 2"/>
          <p:cNvSpPr>
            <a:spLocks noGrp="1"/>
          </p:cNvSpPr>
          <p:nvPr>
            <p:ph sz="quarter" idx="1"/>
          </p:nvPr>
        </p:nvSpPr>
        <p:spPr>
          <a:xfrm>
            <a:off x="280555" y="1752600"/>
            <a:ext cx="8343900" cy="4191000"/>
          </a:xfrm>
        </p:spPr>
        <p:txBody>
          <a:bodyPr>
            <a:noAutofit/>
          </a:bodyPr>
          <a:lstStyle/>
          <a:p>
            <a:pPr algn="just"/>
            <a:r>
              <a:rPr lang="en-US" sz="2800" dirty="0"/>
              <a:t>The next step up in terms of reliability is acknowledged connectionless service. </a:t>
            </a:r>
          </a:p>
          <a:p>
            <a:pPr algn="just"/>
            <a:r>
              <a:rPr lang="en-US" sz="2800" dirty="0"/>
              <a:t>When this service is offered, there are still no logical connections used, but </a:t>
            </a:r>
            <a:r>
              <a:rPr lang="en-US" sz="2800" dirty="0">
                <a:solidFill>
                  <a:srgbClr val="FF0000"/>
                </a:solidFill>
              </a:rPr>
              <a:t>each frame </a:t>
            </a:r>
            <a:r>
              <a:rPr lang="en-US" sz="2800" dirty="0"/>
              <a:t>sent is </a:t>
            </a:r>
            <a:r>
              <a:rPr lang="en-US" sz="2800" dirty="0">
                <a:solidFill>
                  <a:srgbClr val="FF0000"/>
                </a:solidFill>
              </a:rPr>
              <a:t>individually acknowledged</a:t>
            </a:r>
            <a:r>
              <a:rPr lang="en-US" sz="2800" dirty="0"/>
              <a:t>.</a:t>
            </a:r>
            <a:r>
              <a:rPr lang="en-US" sz="3200" dirty="0"/>
              <a:t> </a:t>
            </a:r>
          </a:p>
          <a:p>
            <a:pPr marL="0" indent="0">
              <a:buNone/>
            </a:pPr>
            <a:br>
              <a:rPr lang="en-US" sz="3200" dirty="0"/>
            </a:br>
            <a:br>
              <a:rPr lang="en-US" sz="2800" dirty="0"/>
            </a:br>
            <a:endParaRPr lang="en-US" sz="2800" dirty="0"/>
          </a:p>
        </p:txBody>
      </p:sp>
    </p:spTree>
    <p:extLst>
      <p:ext uri="{BB962C8B-B14F-4D97-AF65-F5344CB8AC3E}">
        <p14:creationId xmlns:p14="http://schemas.microsoft.com/office/powerpoint/2010/main" val="132129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152400"/>
            <a:ext cx="8534400" cy="762000"/>
          </a:xfrm>
        </p:spPr>
        <p:txBody>
          <a:bodyPr>
            <a:noAutofit/>
          </a:bodyPr>
          <a:lstStyle/>
          <a:p>
            <a:pPr algn="ctr"/>
            <a:r>
              <a:rPr lang="en-US" sz="2800" dirty="0"/>
              <a:t>Acknowledged Connection-Oriented Service</a:t>
            </a:r>
            <a:endParaRPr lang="en-US" sz="4400" b="1" dirty="0"/>
          </a:p>
        </p:txBody>
      </p:sp>
      <p:sp>
        <p:nvSpPr>
          <p:cNvPr id="3" name="Content Placeholder 2"/>
          <p:cNvSpPr>
            <a:spLocks noGrp="1"/>
          </p:cNvSpPr>
          <p:nvPr>
            <p:ph sz="quarter" idx="1"/>
          </p:nvPr>
        </p:nvSpPr>
        <p:spPr>
          <a:xfrm>
            <a:off x="280555" y="1752600"/>
            <a:ext cx="8343900" cy="4191000"/>
          </a:xfrm>
        </p:spPr>
        <p:txBody>
          <a:bodyPr>
            <a:noAutofit/>
          </a:bodyPr>
          <a:lstStyle/>
          <a:p>
            <a:r>
              <a:rPr lang="en-US" dirty="0"/>
              <a:t>The most sophisticated service the data link layer</a:t>
            </a:r>
            <a:br>
              <a:rPr lang="en-US" dirty="0"/>
            </a:br>
            <a:r>
              <a:rPr lang="en-US" dirty="0"/>
              <a:t>can provide to the network layer is connection-oriented service. </a:t>
            </a:r>
          </a:p>
          <a:p>
            <a:r>
              <a:rPr lang="en-US" dirty="0"/>
              <a:t>With this service, the source and destination machines </a:t>
            </a:r>
            <a:r>
              <a:rPr lang="en-US" dirty="0">
                <a:solidFill>
                  <a:srgbClr val="FF0000"/>
                </a:solidFill>
              </a:rPr>
              <a:t>establish a connection</a:t>
            </a:r>
            <a:r>
              <a:rPr lang="en-US" dirty="0"/>
              <a:t> before any data transfer happen.</a:t>
            </a:r>
            <a:r>
              <a:rPr lang="en-US" sz="2800" dirty="0"/>
              <a:t> </a:t>
            </a:r>
            <a:br>
              <a:rPr lang="en-US" sz="2800" dirty="0"/>
            </a:br>
            <a:br>
              <a:rPr lang="en-US" sz="3200" dirty="0"/>
            </a:br>
            <a:br>
              <a:rPr lang="en-US" sz="2800" dirty="0"/>
            </a:br>
            <a:endParaRPr lang="en-US" sz="2800" dirty="0"/>
          </a:p>
        </p:txBody>
      </p:sp>
    </p:spTree>
    <p:extLst>
      <p:ext uri="{BB962C8B-B14F-4D97-AF65-F5344CB8AC3E}">
        <p14:creationId xmlns:p14="http://schemas.microsoft.com/office/powerpoint/2010/main" val="1446726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779924376A414F9F2E95E699889B10" ma:contentTypeVersion="3" ma:contentTypeDescription="Create a new document." ma:contentTypeScope="" ma:versionID="b41de44c5f5221349502e4f621f9e885">
  <xsd:schema xmlns:xsd="http://www.w3.org/2001/XMLSchema" xmlns:xs="http://www.w3.org/2001/XMLSchema" xmlns:p="http://schemas.microsoft.com/office/2006/metadata/properties" xmlns:ns2="aaa00505-5592-4795-b6e3-64c267295362" targetNamespace="http://schemas.microsoft.com/office/2006/metadata/properties" ma:root="true" ma:fieldsID="f141310c985cb07fe49e0768f8f9041f" ns2:_="">
    <xsd:import namespace="aaa00505-5592-4795-b6e3-64c26729536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a00505-5592-4795-b6e3-64c2672953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CB6A05-A12D-404E-9264-9F1D62F449A1}"/>
</file>

<file path=customXml/itemProps2.xml><?xml version="1.0" encoding="utf-8"?>
<ds:datastoreItem xmlns:ds="http://schemas.openxmlformats.org/officeDocument/2006/customXml" ds:itemID="{41472A23-242C-47C6-925D-A4312ECC7F23}">
  <ds:schemaRefs>
    <ds:schemaRef ds:uri="http://schemas.microsoft.com/sharepoint/v3/contenttype/forms"/>
  </ds:schemaRefs>
</ds:datastoreItem>
</file>

<file path=customXml/itemProps3.xml><?xml version="1.0" encoding="utf-8"?>
<ds:datastoreItem xmlns:ds="http://schemas.openxmlformats.org/officeDocument/2006/customXml" ds:itemID="{0A28CFBC-A277-4E51-852A-6E256F13F6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Oriel</Template>
  <TotalTime>3944</TotalTime>
  <Words>2226</Words>
  <Application>Microsoft Office PowerPoint</Application>
  <PresentationFormat>On-screen Show (4:3)</PresentationFormat>
  <Paragraphs>218</Paragraphs>
  <Slides>48</Slides>
  <Notes>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-apple-system</vt:lpstr>
      <vt:lpstr>Arial</vt:lpstr>
      <vt:lpstr>Calibri</vt:lpstr>
      <vt:lpstr>Century Schoolbook</vt:lpstr>
      <vt:lpstr>Century Schoolbook (Headings)</vt:lpstr>
      <vt:lpstr>Georgia</vt:lpstr>
      <vt:lpstr>Times</vt:lpstr>
      <vt:lpstr>Times New Roman</vt:lpstr>
      <vt:lpstr>TimesNewRomanPSMT</vt:lpstr>
      <vt:lpstr>Wingdings</vt:lpstr>
      <vt:lpstr>Wingdings 2</vt:lpstr>
      <vt:lpstr>Oriel</vt:lpstr>
      <vt:lpstr>Data Link Layer</vt:lpstr>
      <vt:lpstr>The Data Link Layer</vt:lpstr>
      <vt:lpstr>PowerPoint Presentation</vt:lpstr>
      <vt:lpstr>DATA LINK LAYER DESIGN ISSUES </vt:lpstr>
      <vt:lpstr>PowerPoint Presentation</vt:lpstr>
      <vt:lpstr>Services Provided to the Network Layer </vt:lpstr>
      <vt:lpstr>Unacknowledged connectionless service</vt:lpstr>
      <vt:lpstr>Acknowledged connectionless service</vt:lpstr>
      <vt:lpstr>Acknowledged Connection-Oriented Service</vt:lpstr>
      <vt:lpstr>Frame</vt:lpstr>
      <vt:lpstr>Framing</vt:lpstr>
      <vt:lpstr>Byte Count</vt:lpstr>
      <vt:lpstr>Byte Count</vt:lpstr>
      <vt:lpstr>  Flag bytes with byte stuffing</vt:lpstr>
      <vt:lpstr>  Flag bytes with byte stuffing</vt:lpstr>
      <vt:lpstr>bit stuffing</vt:lpstr>
      <vt:lpstr>bit stuffing</vt:lpstr>
      <vt:lpstr>Error Control</vt:lpstr>
      <vt:lpstr>Error</vt:lpstr>
      <vt:lpstr>Error</vt:lpstr>
      <vt:lpstr>Error Detection &amp; Correction</vt:lpstr>
      <vt:lpstr>PowerPoint Presentation</vt:lpstr>
      <vt:lpstr>Detection(cont’d)</vt:lpstr>
      <vt:lpstr>Error Detection Techniques</vt:lpstr>
      <vt:lpstr>Error Detection Techniques:</vt:lpstr>
      <vt:lpstr>Simple Parity Checking  (or One-dimension Parity Check)</vt:lpstr>
      <vt:lpstr>Simple Parity Checking  (or One-dimension Parity Check)</vt:lpstr>
      <vt:lpstr>2D Parity Checking </vt:lpstr>
      <vt:lpstr>2D Parity Checking </vt:lpstr>
      <vt:lpstr>Two-dimension parity</vt:lpstr>
      <vt:lpstr>Checksum</vt:lpstr>
      <vt:lpstr>Checksum</vt:lpstr>
      <vt:lpstr>PowerPoint Presentation</vt:lpstr>
      <vt:lpstr>PowerPoint Presentation</vt:lpstr>
      <vt:lpstr>PowerPoint Presentation</vt:lpstr>
      <vt:lpstr>PowerPoint Presentation</vt:lpstr>
      <vt:lpstr>Error Correction Techniques</vt:lpstr>
      <vt:lpstr>Error correction methods: (used on wireless links = high error environments)</vt:lpstr>
      <vt:lpstr>Error Correction</vt:lpstr>
      <vt:lpstr>Error Correction</vt:lpstr>
      <vt:lpstr>PowerPoint Presentation</vt:lpstr>
      <vt:lpstr>PowerPoint Presentation</vt:lpstr>
      <vt:lpstr>PowerPoint Presentation</vt:lpstr>
      <vt:lpstr>PowerPoint Presentation</vt:lpstr>
      <vt:lpstr>PowerPoint Presentation</vt:lpstr>
      <vt:lpstr>PowerPoint Presentation</vt:lpstr>
      <vt:lpstr>Hamming code (Watch this vid.)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Computer Process Data</dc:title>
  <dc:creator>Tokey Ahmmed</dc:creator>
  <cp:lastModifiedBy>CSE VU</cp:lastModifiedBy>
  <cp:revision>175</cp:revision>
  <dcterms:created xsi:type="dcterms:W3CDTF">2006-08-16T00:00:00Z</dcterms:created>
  <dcterms:modified xsi:type="dcterms:W3CDTF">2025-09-22T05:17:10Z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0x010100EF779924376A414F9F2E95E699889B10</vt:lpwstr>
  </property>
</Properties>
</file>